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57" r:id="rId5"/>
    <p:sldId id="258" r:id="rId6"/>
    <p:sldId id="264" r:id="rId7"/>
    <p:sldId id="259" r:id="rId8"/>
    <p:sldId id="261" r:id="rId9"/>
    <p:sldId id="262" r:id="rId10"/>
    <p:sldId id="263" r:id="rId11"/>
    <p:sldId id="275" r:id="rId12"/>
    <p:sldId id="269" r:id="rId13"/>
    <p:sldId id="270" r:id="rId14"/>
    <p:sldId id="268" r:id="rId15"/>
    <p:sldId id="267" r:id="rId1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sys" initials="r" lastIdx="6" clrIdx="0">
    <p:extLst>
      <p:ext uri="{19B8F6BF-5375-455C-9EA6-DF929625EA0E}">
        <p15:presenceInfo xmlns:p15="http://schemas.microsoft.com/office/powerpoint/2012/main" userId="rezs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140" autoAdjust="0"/>
  </p:normalViewPr>
  <p:slideViewPr>
    <p:cSldViewPr snapToGrid="0">
      <p:cViewPr varScale="1">
        <p:scale>
          <a:sx n="94" d="100"/>
          <a:sy n="94" d="100"/>
        </p:scale>
        <p:origin x="7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3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1B714AB-24ED-48B3-9D6A-E19B51CCA4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E411B36-ECE6-4CCB-BA11-192485FA8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3C29-5249-416D-9C54-AE81775CA777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8D948D-0384-4786-8C48-02475A1B4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D3B887C-C97B-4069-9A85-A4C668E7F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E4283-0A5B-4762-A233-4B3DF177A49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981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ABB3-0903-4C35-B72D-D127202E9652}" type="datetimeFigureOut">
              <a:rPr kumimoji="1" lang="ja-JP" altLang="en-US" smtClean="0"/>
              <a:t>2021/5/21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30B2B-4768-47B6-A681-BD92F0C249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1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30B2B-4768-47B6-A681-BD92F0C249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8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01CE-8553-4241-9663-8755513805ED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64F5-0B19-492A-BD12-A956BF8EABBD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8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AFD7-12F5-4B62-A105-6473EC0C6827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79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AC9F-090D-4837-9F84-CC5C3C4E91A2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23CE-FFD9-43EC-887E-13E9ED2B6200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04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7886-2A40-49F0-9AB3-FEB1DA9E735D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7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DC8B-63C8-46B1-B3F6-CF689E001F19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6364-A9BE-4D1F-98AC-93A41315062C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5C99-AAFF-4B59-A143-B360D6708CC9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4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CE1D-9FDF-4195-AD83-6223455D2CBE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0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748-A9CB-44AD-9D25-26EEF924F9D0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1B7E-3C38-4D80-B91D-F00E71CD3C48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13E9-B682-435F-A7D0-A83DEA152FD6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4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C626-76F2-4B1E-A3D9-9BE98130BB4D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A7D1-53AD-4B52-AA29-EEFEDA154EA2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60BB-4222-4C76-9017-1D9AFD21C09B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161C-E270-4950-B63E-6E66F935A407}" type="datetime1">
              <a:rPr lang="en-US" altLang="ja-JP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B4780-CDDA-4397-93F7-8BC9FF7ED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132" y="2582862"/>
            <a:ext cx="5967677" cy="846138"/>
          </a:xfrm>
        </p:spPr>
        <p:txBody>
          <a:bodyPr anchor="t"/>
          <a:lstStyle/>
          <a:p>
            <a:pPr algn="ctr"/>
            <a:r>
              <a:rPr lang="en-US" altLang="ja-JP" sz="4875" dirty="0"/>
              <a:t>DM</a:t>
            </a:r>
            <a:r>
              <a:rPr lang="ja-JP" altLang="en-US" sz="4875" dirty="0"/>
              <a:t>代行サービス</a:t>
            </a:r>
            <a:br>
              <a:rPr lang="en-US" altLang="ja-JP" sz="4875" dirty="0"/>
            </a:br>
            <a:r>
              <a:rPr lang="ja-JP" altLang="en-US" sz="4875" dirty="0"/>
              <a:t>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A766C9-1262-4AEC-9676-5AE089D0E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493" y="4460875"/>
            <a:ext cx="6401064" cy="1337620"/>
          </a:xfrm>
        </p:spPr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ja-JP" altLang="en-US" dirty="0"/>
              <a:t>さくら接骨師会</a:t>
            </a:r>
            <a:endParaRPr kumimoji="1" lang="en-US" altLang="ja-JP" dirty="0"/>
          </a:p>
          <a:p>
            <a:r>
              <a:rPr lang="ja-JP" altLang="en-US" dirty="0"/>
              <a:t>さくら鍼灸按摩マッサージ師会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1A54077-1110-4DA0-9B19-1DEBA5DBA395}"/>
              </a:ext>
            </a:extLst>
          </p:cNvPr>
          <p:cNvSpPr txBox="1">
            <a:spLocks/>
          </p:cNvSpPr>
          <p:nvPr/>
        </p:nvSpPr>
        <p:spPr>
          <a:xfrm>
            <a:off x="1368956" y="3429000"/>
            <a:ext cx="5843852" cy="1021556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75" dirty="0"/>
              <a:t>取扱説明書</a:t>
            </a:r>
            <a:br>
              <a:rPr lang="en-US" altLang="ja-JP" sz="4875" dirty="0"/>
            </a:br>
            <a:r>
              <a:rPr lang="ja-JP" altLang="en-US" sz="4875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0666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897224-ABBC-4DB9-984E-27D0B123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624" y="1441695"/>
            <a:ext cx="1594247" cy="12537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D85D-C19E-4418-ADB0-C3655A4B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25" y="654372"/>
            <a:ext cx="7884832" cy="1153700"/>
          </a:xfrm>
        </p:spPr>
        <p:txBody>
          <a:bodyPr anchor="b">
            <a:no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手順⑥　</a:t>
            </a:r>
            <a:r>
              <a:rPr lang="en-US" altLang="ja-JP" sz="3200" dirty="0">
                <a:solidFill>
                  <a:schemeClr val="tx1"/>
                </a:solidFill>
              </a:rPr>
              <a:t>DM</a:t>
            </a:r>
            <a:r>
              <a:rPr lang="ja-JP" altLang="en-US" sz="3200" dirty="0">
                <a:solidFill>
                  <a:schemeClr val="tx1"/>
                </a:solidFill>
              </a:rPr>
              <a:t>代行サービス申込書と</a:t>
            </a:r>
            <a:br>
              <a:rPr lang="en-US" altLang="ja-JP" sz="3200" dirty="0">
                <a:solidFill>
                  <a:schemeClr val="tx1"/>
                </a:solidFill>
              </a:rPr>
            </a:br>
            <a:r>
              <a:rPr lang="ja-JP" altLang="en-US" sz="3200" dirty="0">
                <a:solidFill>
                  <a:schemeClr val="tx1"/>
                </a:solidFill>
              </a:rPr>
              <a:t>　　　　</a:t>
            </a:r>
            <a:r>
              <a:rPr lang="en-US" altLang="ja-JP" sz="3200" dirty="0">
                <a:solidFill>
                  <a:schemeClr val="tx1"/>
                </a:solidFill>
              </a:rPr>
              <a:t>USB</a:t>
            </a:r>
            <a:r>
              <a:rPr lang="ja-JP" altLang="en-US" sz="3200" dirty="0">
                <a:solidFill>
                  <a:schemeClr val="tx1"/>
                </a:solidFill>
              </a:rPr>
              <a:t>を師会へ郵送する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DDD223-0362-4412-9A19-E13BC2FF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0" y="2891721"/>
            <a:ext cx="3596658" cy="182011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1869" dirty="0">
                <a:solidFill>
                  <a:schemeClr val="tx1"/>
                </a:solidFill>
              </a:rPr>
              <a:t>USB</a:t>
            </a:r>
            <a:r>
              <a:rPr lang="ja-JP" altLang="en-US" sz="1869" dirty="0">
                <a:solidFill>
                  <a:schemeClr val="tx1"/>
                </a:solidFill>
              </a:rPr>
              <a:t>の中身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ja-JP" altLang="en-US" sz="1463" dirty="0">
                <a:solidFill>
                  <a:schemeClr val="tx1"/>
                </a:solidFill>
              </a:rPr>
              <a:t>①　健康通信</a:t>
            </a:r>
            <a:r>
              <a:rPr lang="en-US" altLang="ja-JP" sz="1463" dirty="0">
                <a:solidFill>
                  <a:schemeClr val="tx1"/>
                </a:solidFill>
              </a:rPr>
              <a:t>1</a:t>
            </a:r>
            <a:r>
              <a:rPr lang="ja-JP" altLang="en-US" sz="1463" dirty="0">
                <a:solidFill>
                  <a:schemeClr val="tx1"/>
                </a:solidFill>
              </a:rPr>
              <a:t>～</a:t>
            </a:r>
            <a:r>
              <a:rPr lang="en-US" altLang="ja-JP" sz="1463" dirty="0">
                <a:solidFill>
                  <a:schemeClr val="tx1"/>
                </a:solidFill>
              </a:rPr>
              <a:t>2</a:t>
            </a:r>
            <a:r>
              <a:rPr lang="ja-JP" altLang="en-US" sz="1463" dirty="0">
                <a:solidFill>
                  <a:schemeClr val="tx1"/>
                </a:solidFill>
              </a:rPr>
              <a:t>枚または任意のチラシ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ja-JP" altLang="en-US" sz="1463" dirty="0">
                <a:solidFill>
                  <a:schemeClr val="tx1"/>
                </a:solidFill>
              </a:rPr>
              <a:t>②　送り先入力フォーム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ja-JP" altLang="en-US" sz="1463" dirty="0">
                <a:solidFill>
                  <a:schemeClr val="tx1"/>
                </a:solidFill>
              </a:rPr>
              <a:t>③　資料送付のご案内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en-US" altLang="ja-JP" sz="1463" dirty="0">
                <a:solidFill>
                  <a:srgbClr val="FF0000"/>
                </a:solidFill>
              </a:rPr>
              <a:t>※</a:t>
            </a:r>
            <a:r>
              <a:rPr lang="ja-JP" altLang="en-US" sz="1463" dirty="0">
                <a:solidFill>
                  <a:srgbClr val="FF0000"/>
                </a:solidFill>
              </a:rPr>
              <a:t>以上の</a:t>
            </a:r>
            <a:r>
              <a:rPr lang="ja-JP" altLang="en-US" sz="1463" u="sng" dirty="0">
                <a:solidFill>
                  <a:srgbClr val="FF0000"/>
                </a:solidFill>
              </a:rPr>
              <a:t>①～③のみ</a:t>
            </a:r>
            <a:r>
              <a:rPr lang="ja-JP" altLang="en-US" sz="1463" dirty="0">
                <a:solidFill>
                  <a:srgbClr val="FF0000"/>
                </a:solidFill>
              </a:rPr>
              <a:t>を入れてご提出ください。</a:t>
            </a:r>
            <a:endParaRPr lang="en-US" altLang="ja-JP" sz="1463" dirty="0">
              <a:solidFill>
                <a:srgbClr val="FF0000"/>
              </a:solidFill>
            </a:endParaRPr>
          </a:p>
        </p:txBody>
      </p:sp>
      <p:sp>
        <p:nvSpPr>
          <p:cNvPr id="6" name="十字形 5">
            <a:extLst>
              <a:ext uri="{FF2B5EF4-FFF2-40B4-BE49-F238E27FC236}">
                <a16:creationId xmlns:a16="http://schemas.microsoft.com/office/drawing/2014/main" id="{A05E9DC0-159B-4E23-A911-4B1689981ED1}"/>
              </a:ext>
            </a:extLst>
          </p:cNvPr>
          <p:cNvSpPr/>
          <p:nvPr/>
        </p:nvSpPr>
        <p:spPr>
          <a:xfrm rot="5400000">
            <a:off x="4806129" y="1810336"/>
            <a:ext cx="603303" cy="592248"/>
          </a:xfrm>
          <a:prstGeom prst="plus">
            <a:avLst>
              <a:gd name="adj" fmla="val 45672"/>
            </a:avLst>
          </a:prstGeom>
          <a:solidFill>
            <a:schemeClr val="tx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92F3946-9260-46A9-8A09-90636B9EC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6" y="1565170"/>
            <a:ext cx="5598660" cy="1066212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E1EA0496-ECAE-4E4B-BE48-052AF51BCF63}"/>
              </a:ext>
            </a:extLst>
          </p:cNvPr>
          <p:cNvSpPr/>
          <p:nvPr/>
        </p:nvSpPr>
        <p:spPr>
          <a:xfrm rot="10800000">
            <a:off x="4771234" y="2771975"/>
            <a:ext cx="3960189" cy="1998235"/>
          </a:xfrm>
          <a:prstGeom prst="wedgeRoundRectCallout">
            <a:avLst>
              <a:gd name="adj1" fmla="val 5135"/>
              <a:gd name="adj2" fmla="val 64004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393D21FA-77FD-4907-9C35-9B933ADEF503}"/>
              </a:ext>
            </a:extLst>
          </p:cNvPr>
          <p:cNvSpPr txBox="1">
            <a:spLocks/>
          </p:cNvSpPr>
          <p:nvPr/>
        </p:nvSpPr>
        <p:spPr>
          <a:xfrm>
            <a:off x="647806" y="2891721"/>
            <a:ext cx="3415465" cy="972954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63" dirty="0">
                <a:solidFill>
                  <a:schemeClr val="tx1"/>
                </a:solidFill>
              </a:rPr>
              <a:t>記入漏れがないかご確認ください。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en-US" altLang="ja-JP" sz="1463" dirty="0">
                <a:solidFill>
                  <a:srgbClr val="FF0000"/>
                </a:solidFill>
              </a:rPr>
              <a:t>※</a:t>
            </a:r>
            <a:r>
              <a:rPr lang="ja-JP" altLang="en-US" sz="1463" dirty="0">
                <a:solidFill>
                  <a:srgbClr val="FF0000"/>
                </a:solidFill>
              </a:rPr>
              <a:t>件数とデータの送り先入力フォームの中身の件数が同じかご確認ください。</a:t>
            </a:r>
            <a:endParaRPr lang="en-US" altLang="ja-JP" sz="1463" dirty="0">
              <a:solidFill>
                <a:srgbClr val="FF0000"/>
              </a:solidFill>
            </a:endParaRP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BF0BC414-4977-4412-A530-539CAD6C89E3}"/>
              </a:ext>
            </a:extLst>
          </p:cNvPr>
          <p:cNvSpPr/>
          <p:nvPr/>
        </p:nvSpPr>
        <p:spPr>
          <a:xfrm rot="10800000">
            <a:off x="535006" y="2771975"/>
            <a:ext cx="3550659" cy="1254741"/>
          </a:xfrm>
          <a:prstGeom prst="wedgeRoundRectCallout">
            <a:avLst>
              <a:gd name="adj1" fmla="val 2193"/>
              <a:gd name="adj2" fmla="val 67608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820D68D5-60E6-4346-BD58-4F87C647021A}"/>
              </a:ext>
            </a:extLst>
          </p:cNvPr>
          <p:cNvSpPr txBox="1">
            <a:spLocks/>
          </p:cNvSpPr>
          <p:nvPr/>
        </p:nvSpPr>
        <p:spPr>
          <a:xfrm rot="10800000" flipV="1">
            <a:off x="582910" y="5534626"/>
            <a:ext cx="8650064" cy="1254739"/>
          </a:xfrm>
          <a:prstGeom prst="rect">
            <a:avLst/>
          </a:prstGeom>
        </p:spPr>
        <p:txBody>
          <a:bodyPr vert="horz" lIns="74295" tIns="37148" rIns="74295" bIns="37148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>
                <a:solidFill>
                  <a:schemeClr val="tx1"/>
                </a:solidFill>
              </a:rPr>
              <a:t>上記２点をさくら接骨師会・さくら鍼灸按摩マッサージ師会までご郵送ください。</a:t>
            </a:r>
            <a:endParaRPr lang="en-US" altLang="ja-JP" sz="2600" dirty="0">
              <a:solidFill>
                <a:schemeClr val="tx1"/>
              </a:solidFill>
            </a:endParaRPr>
          </a:p>
          <a:p>
            <a:r>
              <a:rPr lang="ja-JP" altLang="en-US" sz="2194" dirty="0">
                <a:solidFill>
                  <a:schemeClr val="tx1"/>
                </a:solidFill>
              </a:rPr>
              <a:t>〒</a:t>
            </a:r>
            <a:r>
              <a:rPr lang="en-US" altLang="ja-JP" sz="2194" dirty="0">
                <a:solidFill>
                  <a:schemeClr val="tx1"/>
                </a:solidFill>
              </a:rPr>
              <a:t>275-0011</a:t>
            </a:r>
            <a:r>
              <a:rPr lang="ja-JP" altLang="en-US" sz="2194" dirty="0">
                <a:solidFill>
                  <a:schemeClr val="tx1"/>
                </a:solidFill>
              </a:rPr>
              <a:t>　千葉県習志野市大久保</a:t>
            </a:r>
            <a:r>
              <a:rPr lang="en-US" altLang="ja-JP" sz="2194" dirty="0">
                <a:solidFill>
                  <a:schemeClr val="tx1"/>
                </a:solidFill>
              </a:rPr>
              <a:t>3-15-1</a:t>
            </a:r>
            <a:r>
              <a:rPr lang="ja-JP" altLang="en-US" sz="2194" dirty="0">
                <a:solidFill>
                  <a:schemeClr val="tx1"/>
                </a:solidFill>
              </a:rPr>
              <a:t>　さくらビル</a:t>
            </a:r>
            <a:r>
              <a:rPr lang="en-US" altLang="ja-JP" sz="2194" dirty="0">
                <a:solidFill>
                  <a:schemeClr val="tx1"/>
                </a:solidFill>
              </a:rPr>
              <a:t>2F</a:t>
            </a:r>
          </a:p>
          <a:p>
            <a:r>
              <a:rPr lang="en-US" altLang="ja-JP" sz="2194" dirty="0">
                <a:solidFill>
                  <a:schemeClr val="tx1"/>
                </a:solidFill>
              </a:rPr>
              <a:t>TEL</a:t>
            </a:r>
            <a:r>
              <a:rPr lang="ja-JP" altLang="en-US" sz="2194" dirty="0">
                <a:solidFill>
                  <a:schemeClr val="tx1"/>
                </a:solidFill>
              </a:rPr>
              <a:t>　</a:t>
            </a:r>
            <a:r>
              <a:rPr lang="en-US" altLang="ja-JP" sz="2194" dirty="0">
                <a:solidFill>
                  <a:schemeClr val="tx1"/>
                </a:solidFill>
              </a:rPr>
              <a:t>047-411-6082</a:t>
            </a:r>
            <a:endParaRPr lang="ja-JP" altLang="en-US" sz="2194" dirty="0">
              <a:solidFill>
                <a:schemeClr val="tx1"/>
              </a:solidFill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49F165DD-5637-451C-ADAB-039496EAF9D1}"/>
              </a:ext>
            </a:extLst>
          </p:cNvPr>
          <p:cNvSpPr/>
          <p:nvPr/>
        </p:nvSpPr>
        <p:spPr>
          <a:xfrm>
            <a:off x="1949846" y="4875414"/>
            <a:ext cx="393764" cy="3353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D8068694-BB07-42D9-AF18-A8B71DF6C7B4}"/>
              </a:ext>
            </a:extLst>
          </p:cNvPr>
          <p:cNvSpPr/>
          <p:nvPr/>
        </p:nvSpPr>
        <p:spPr>
          <a:xfrm>
            <a:off x="2934243" y="4875414"/>
            <a:ext cx="393764" cy="33533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C564CA92-8C84-4A1E-9F0A-BD34521DC6C4}"/>
              </a:ext>
            </a:extLst>
          </p:cNvPr>
          <p:cNvSpPr/>
          <p:nvPr/>
        </p:nvSpPr>
        <p:spPr>
          <a:xfrm>
            <a:off x="3918640" y="4883587"/>
            <a:ext cx="393764" cy="3353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14FCF2C6-8AB4-4671-8F4C-822DD1A6F5F0}"/>
              </a:ext>
            </a:extLst>
          </p:cNvPr>
          <p:cNvSpPr/>
          <p:nvPr/>
        </p:nvSpPr>
        <p:spPr>
          <a:xfrm>
            <a:off x="4892833" y="4869682"/>
            <a:ext cx="393764" cy="3353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A6CE5C73-9134-41F1-9F88-3A1A8EABB2A2}"/>
              </a:ext>
            </a:extLst>
          </p:cNvPr>
          <p:cNvSpPr/>
          <p:nvPr/>
        </p:nvSpPr>
        <p:spPr>
          <a:xfrm>
            <a:off x="5837480" y="4883586"/>
            <a:ext cx="393764" cy="33533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AC3C7C81-CF58-477E-A662-7B559B9419C6}"/>
              </a:ext>
            </a:extLst>
          </p:cNvPr>
          <p:cNvSpPr txBox="1">
            <a:spLocks/>
          </p:cNvSpPr>
          <p:nvPr/>
        </p:nvSpPr>
        <p:spPr>
          <a:xfrm rot="10800000" flipV="1">
            <a:off x="10427189" y="5735488"/>
            <a:ext cx="623584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10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24" name="字幕 2">
            <a:extLst>
              <a:ext uri="{FF2B5EF4-FFF2-40B4-BE49-F238E27FC236}">
                <a16:creationId xmlns:a16="http://schemas.microsoft.com/office/drawing/2014/main" id="{1B95B8CD-A9FA-4542-9F71-B453262F5D3E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9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2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6931E-8BF0-49C0-B3E0-A8650195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33" y="-21736"/>
            <a:ext cx="6876690" cy="674024"/>
          </a:xfrm>
        </p:spPr>
        <p:txBody>
          <a:bodyPr>
            <a:noAutofit/>
          </a:bodyPr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ＤＭ代行料金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24D951-A19A-4BDF-8226-C509BD10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288" y="5390843"/>
            <a:ext cx="8742171" cy="1467157"/>
          </a:xfrm>
        </p:spPr>
        <p:txBody>
          <a:bodyPr>
            <a:normAutofit/>
          </a:bodyPr>
          <a:lstStyle/>
          <a:p>
            <a:r>
              <a:rPr kumimoji="1" lang="en-US" altLang="ja-JP" sz="1600" dirty="0"/>
              <a:t>※1</a:t>
            </a:r>
            <a:r>
              <a:rPr kumimoji="1" lang="ja-JP" altLang="en-US" sz="1600" dirty="0"/>
              <a:t>件とは資料送付のご案内（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枚）と健康通信（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枚）または任意のチラシ（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枚）の合わせて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枚を同封した物となります。</a:t>
            </a:r>
            <a:endParaRPr kumimoji="1" lang="en-US" altLang="ja-JP" sz="1600" dirty="0"/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価格はすべて税抜き表示となり、別途消費税が加算されます。</a:t>
            </a:r>
            <a:endParaRPr lang="en-US" altLang="ja-JP" sz="1600" dirty="0"/>
          </a:p>
          <a:p>
            <a:r>
              <a:rPr kumimoji="1" lang="en-US" altLang="ja-JP" sz="1600" dirty="0"/>
              <a:t>※</a:t>
            </a:r>
            <a:r>
              <a:rPr lang="en-US" altLang="ja-JP" sz="1600" dirty="0"/>
              <a:t>1</a:t>
            </a:r>
            <a:r>
              <a:rPr lang="ja-JP" altLang="en-US" sz="1600" dirty="0"/>
              <a:t>件あたりでの料金設定はございませんのでご了承ください。</a:t>
            </a:r>
            <a:endParaRPr kumimoji="1" lang="ja-JP" altLang="en-US" sz="1600" dirty="0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BB0E5C33-405B-42B2-80ED-493AA7EB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69564"/>
              </p:ext>
            </p:extLst>
          </p:nvPr>
        </p:nvGraphicFramePr>
        <p:xfrm>
          <a:off x="135288" y="598476"/>
          <a:ext cx="5777831" cy="46024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97271">
                  <a:extLst>
                    <a:ext uri="{9D8B030D-6E8A-4147-A177-3AD203B41FA5}">
                      <a16:colId xmlns:a16="http://schemas.microsoft.com/office/drawing/2014/main" val="65673076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386538508"/>
                    </a:ext>
                  </a:extLst>
                </a:gridCol>
                <a:gridCol w="2021841">
                  <a:extLst>
                    <a:ext uri="{9D8B030D-6E8A-4147-A177-3AD203B41FA5}">
                      <a16:colId xmlns:a16="http://schemas.microsoft.com/office/drawing/2014/main" val="3145592848"/>
                    </a:ext>
                  </a:extLst>
                </a:gridCol>
                <a:gridCol w="497839">
                  <a:extLst>
                    <a:ext uri="{9D8B030D-6E8A-4147-A177-3AD203B41FA5}">
                      <a16:colId xmlns:a16="http://schemas.microsoft.com/office/drawing/2014/main" val="1353079532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346340283"/>
                    </a:ext>
                  </a:extLst>
                </a:gridCol>
              </a:tblGrid>
              <a:tr h="38894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　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金　額（税込）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単価値幅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99230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13,200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13,200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132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274224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15,400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152.4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77.0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5679468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17,600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87.5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58.6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9602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20,900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69.4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52.2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562734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25,300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63.0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50.6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804665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600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29,040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57.9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48.4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666670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33,330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55.4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47.6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325070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701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37,620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53.6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47.0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061505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900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40,920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51.0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45.4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  <a:endParaRPr kumimoji="1" lang="en-US" altLang="ja-JP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596794"/>
                  </a:ext>
                </a:extLst>
              </a:tr>
              <a:tr h="421354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901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1000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/>
                        <a:t>⇒　　</a:t>
                      </a:r>
                      <a:r>
                        <a:rPr kumimoji="1" lang="en-US" altLang="ja-JP" sz="2000" dirty="0"/>
                        <a:t>45,100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50.0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45.1</a:t>
                      </a:r>
                      <a:r>
                        <a:rPr kumimoji="1" lang="ja-JP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505190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3CC24F7-A0A1-4FA2-B7F6-EE9867B263B5}"/>
              </a:ext>
            </a:extLst>
          </p:cNvPr>
          <p:cNvSpPr/>
          <p:nvPr/>
        </p:nvSpPr>
        <p:spPr>
          <a:xfrm>
            <a:off x="4505073" y="598470"/>
            <a:ext cx="1410889" cy="460247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AD6305-41ED-4C42-8B4F-E66D7554979B}"/>
              </a:ext>
            </a:extLst>
          </p:cNvPr>
          <p:cNvSpPr/>
          <p:nvPr/>
        </p:nvSpPr>
        <p:spPr>
          <a:xfrm>
            <a:off x="1881808" y="598470"/>
            <a:ext cx="2626107" cy="460247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B17EDA-7380-4FDC-9263-EF99ECF04BEB}"/>
              </a:ext>
            </a:extLst>
          </p:cNvPr>
          <p:cNvSpPr/>
          <p:nvPr/>
        </p:nvSpPr>
        <p:spPr>
          <a:xfrm>
            <a:off x="107477" y="598475"/>
            <a:ext cx="1774331" cy="460247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加算記号 4">
            <a:extLst>
              <a:ext uri="{FF2B5EF4-FFF2-40B4-BE49-F238E27FC236}">
                <a16:creationId xmlns:a16="http://schemas.microsoft.com/office/drawing/2014/main" id="{D6E16641-B0D9-4283-ACAE-D7C109C1A5C8}"/>
              </a:ext>
            </a:extLst>
          </p:cNvPr>
          <p:cNvSpPr/>
          <p:nvPr/>
        </p:nvSpPr>
        <p:spPr>
          <a:xfrm>
            <a:off x="5894134" y="2442514"/>
            <a:ext cx="914400" cy="9144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6C0B4AB-354B-4CF9-A91D-49E2BCCC3BE0}"/>
              </a:ext>
            </a:extLst>
          </p:cNvPr>
          <p:cNvSpPr txBox="1">
            <a:spLocks/>
          </p:cNvSpPr>
          <p:nvPr/>
        </p:nvSpPr>
        <p:spPr>
          <a:xfrm>
            <a:off x="6761737" y="1432484"/>
            <a:ext cx="2296161" cy="2988276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75" dirty="0">
                <a:solidFill>
                  <a:schemeClr val="tx1"/>
                </a:solidFill>
              </a:rPr>
              <a:t>送料</a:t>
            </a:r>
            <a:endParaRPr lang="en-US" altLang="ja-JP" sz="4875" dirty="0">
              <a:solidFill>
                <a:schemeClr val="tx1"/>
              </a:solidFill>
            </a:endParaRPr>
          </a:p>
          <a:p>
            <a:pPr algn="ctr"/>
            <a:r>
              <a:rPr lang="en-US" altLang="ja-JP" sz="4875" u="sng" dirty="0">
                <a:solidFill>
                  <a:schemeClr val="tx1"/>
                </a:solidFill>
              </a:rPr>
              <a:t>1</a:t>
            </a:r>
            <a:r>
              <a:rPr lang="ja-JP" altLang="en-US" sz="4875" u="sng" dirty="0">
                <a:solidFill>
                  <a:schemeClr val="tx1"/>
                </a:solidFill>
              </a:rPr>
              <a:t>件</a:t>
            </a:r>
            <a:endParaRPr lang="en-US" altLang="ja-JP" sz="4875" u="sng" dirty="0">
              <a:solidFill>
                <a:schemeClr val="tx1"/>
              </a:solidFill>
            </a:endParaRPr>
          </a:p>
          <a:p>
            <a:pPr algn="ctr"/>
            <a:r>
              <a:rPr lang="en-US" altLang="ja-JP" sz="4875" dirty="0">
                <a:solidFill>
                  <a:schemeClr val="tx1"/>
                </a:solidFill>
              </a:rPr>
              <a:t>88</a:t>
            </a:r>
            <a:r>
              <a:rPr lang="ja-JP" altLang="en-US" sz="4875" dirty="0">
                <a:solidFill>
                  <a:schemeClr val="tx1"/>
                </a:solidFill>
              </a:rPr>
              <a:t>円</a:t>
            </a:r>
            <a:endParaRPr lang="en-US" altLang="ja-JP" sz="4875" dirty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（税込）</a:t>
            </a:r>
            <a:r>
              <a:rPr lang="ja-JP" altLang="en-US" sz="2800" dirty="0"/>
              <a:t>　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AED046C8-6483-43A3-94F9-AED8C11E4994}"/>
              </a:ext>
            </a:extLst>
          </p:cNvPr>
          <p:cNvSpPr txBox="1">
            <a:spLocks/>
          </p:cNvSpPr>
          <p:nvPr/>
        </p:nvSpPr>
        <p:spPr>
          <a:xfrm>
            <a:off x="6149009" y="4610650"/>
            <a:ext cx="3756991" cy="3589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6400" dirty="0">
                <a:solidFill>
                  <a:schemeClr val="tx1"/>
                </a:solidFill>
              </a:rPr>
              <a:t>※5</a:t>
            </a:r>
            <a:r>
              <a:rPr lang="ja-JP" altLang="en-US" sz="6400" dirty="0">
                <a:solidFill>
                  <a:schemeClr val="tx1"/>
                </a:solidFill>
              </a:rPr>
              <a:t>件であれば送料は</a:t>
            </a:r>
            <a:r>
              <a:rPr lang="en-US" altLang="ja-JP" sz="6400" dirty="0">
                <a:solidFill>
                  <a:schemeClr val="tx1"/>
                </a:solidFill>
              </a:rPr>
              <a:t>440</a:t>
            </a:r>
            <a:r>
              <a:rPr lang="ja-JP" altLang="en-US" sz="6400" dirty="0">
                <a:solidFill>
                  <a:schemeClr val="tx1"/>
                </a:solidFill>
              </a:rPr>
              <a:t>円となります。</a:t>
            </a:r>
            <a:br>
              <a:rPr lang="en-US" altLang="ja-JP" sz="6400" dirty="0">
                <a:solidFill>
                  <a:schemeClr val="tx1"/>
                </a:solidFill>
              </a:rPr>
            </a:br>
            <a:r>
              <a:rPr lang="ja-JP" altLang="en-US" sz="4875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0126206-21FC-4D91-9044-BAD57F725250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10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2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820341-BF62-4475-B676-46FF9FCD4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1" t="14749" r="6082" b="760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06C57298-9C9C-4DD1-9C5D-EAE70C39BF26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11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2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FAB11E-CC6F-4E63-B5E5-0A40B764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0" t="12404" r="26787" b="5457"/>
          <a:stretch/>
        </p:blipFill>
        <p:spPr>
          <a:xfrm rot="5400000">
            <a:off x="1524002" y="-1524000"/>
            <a:ext cx="6858001" cy="9906002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CDBDE211-8504-4648-9029-D4028492F7E7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3133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073A2D1-49D7-44D7-9F5E-181A8168C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2" t="12501" r="26710" b="5176"/>
          <a:stretch/>
        </p:blipFill>
        <p:spPr>
          <a:xfrm rot="16200000">
            <a:off x="1524003" y="-1524002"/>
            <a:ext cx="6858000" cy="990600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E3479F9-F013-4FCF-8D64-054FBA500855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0118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eaf40c2db844c34231">
            <a:extLst>
              <a:ext uri="{FF2B5EF4-FFF2-40B4-BE49-F238E27FC236}">
                <a16:creationId xmlns:a16="http://schemas.microsoft.com/office/drawing/2014/main" id="{6A9C8B8F-96A9-4BFE-A094-A870DA773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191" r="10551" b="3282"/>
          <a:stretch/>
        </p:blipFill>
        <p:spPr bwMode="auto">
          <a:xfrm rot="16200000">
            <a:off x="1524001" y="-1524002"/>
            <a:ext cx="6858000" cy="99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1FF8FA76-49F0-4064-BE48-3962F3D90809}"/>
              </a:ext>
            </a:extLst>
          </p:cNvPr>
          <p:cNvSpPr txBox="1">
            <a:spLocks/>
          </p:cNvSpPr>
          <p:nvPr/>
        </p:nvSpPr>
        <p:spPr>
          <a:xfrm rot="10800000" flipV="1">
            <a:off x="10631261" y="5748756"/>
            <a:ext cx="51298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031" dirty="0">
                <a:solidFill>
                  <a:schemeClr val="tx1"/>
                </a:solidFill>
              </a:rPr>
              <a:t>13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95AC98DC-83B2-4A18-BE76-DD18C83F7BE9}"/>
              </a:ext>
            </a:extLst>
          </p:cNvPr>
          <p:cNvSpPr txBox="1">
            <a:spLocks/>
          </p:cNvSpPr>
          <p:nvPr/>
        </p:nvSpPr>
        <p:spPr>
          <a:xfrm rot="16200000">
            <a:off x="3565960" y="1773600"/>
            <a:ext cx="3313046" cy="331079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800" dirty="0">
                <a:solidFill>
                  <a:schemeClr val="tx1"/>
                </a:solidFill>
              </a:rPr>
              <a:t>　</a:t>
            </a:r>
            <a:r>
              <a:rPr lang="ja-JP" altLang="en-US" sz="2000" b="1" dirty="0">
                <a:solidFill>
                  <a:schemeClr val="tx1"/>
                </a:solidFill>
              </a:rPr>
              <a:t>④任意のチラシ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sz="2000" b="1" dirty="0">
                <a:solidFill>
                  <a:schemeClr val="tx1"/>
                </a:solidFill>
              </a:rPr>
              <a:t>　フリーレイアウト</a:t>
            </a:r>
            <a:br>
              <a:rPr lang="en-US" altLang="ja-JP" sz="2400" dirty="0">
                <a:solidFill>
                  <a:schemeClr val="tx1"/>
                </a:solidFill>
              </a:rPr>
            </a:b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・Ａ</a:t>
            </a:r>
            <a:r>
              <a:rPr lang="en-US" altLang="ja-JP" sz="1600" dirty="0">
                <a:solidFill>
                  <a:schemeClr val="tx1"/>
                </a:solidFill>
              </a:rPr>
              <a:t>4</a:t>
            </a:r>
            <a:r>
              <a:rPr lang="ja-JP" altLang="en-US" sz="1600" dirty="0">
                <a:solidFill>
                  <a:schemeClr val="tx1"/>
                </a:solidFill>
              </a:rPr>
              <a:t>全面を自由にご使用する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　事が出来ます。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582F8849-9F18-4619-B97B-6927584E670A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14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8176CE8D-1BAC-4EB3-A1F9-DFAC756E0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24" y="1130094"/>
            <a:ext cx="6843771" cy="433388"/>
          </a:xfrm>
        </p:spPr>
        <p:txBody>
          <a:bodyPr>
            <a:noAutofit/>
          </a:bodyPr>
          <a:lstStyle/>
          <a:p>
            <a:pPr algn="l"/>
            <a:r>
              <a:rPr lang="ja-JP" altLang="en-US" sz="2600" dirty="0">
                <a:solidFill>
                  <a:schemeClr val="tx1"/>
                </a:solidFill>
              </a:rPr>
              <a:t>目次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・・・・・・・・・・・・・・・・・・・・・・・・・・・・・・・・・・・・・・・・・・・・・・・・・・・・・・・・・・・・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1.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A9DA1C38-6D81-42D5-BEF0-B50665E267EF}"/>
              </a:ext>
            </a:extLst>
          </p:cNvPr>
          <p:cNvSpPr txBox="1">
            <a:spLocks/>
          </p:cNvSpPr>
          <p:nvPr/>
        </p:nvSpPr>
        <p:spPr>
          <a:xfrm>
            <a:off x="1008290" y="1823932"/>
            <a:ext cx="6843771" cy="4338064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463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代行サービスとは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2.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手順①　事前準備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3.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手順②　健康通信を選ぶ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・・・・・・・・・・・・・・・・・・・・・・・・・・・・・・・・・・・・・・・ </a:t>
            </a:r>
            <a:r>
              <a:rPr lang="en-US" altLang="ja-JP" sz="1400" dirty="0">
                <a:solidFill>
                  <a:schemeClr val="tx1"/>
                </a:solidFill>
              </a:rPr>
              <a:t>4</a:t>
            </a:r>
            <a:r>
              <a:rPr lang="ja-JP" altLang="en-US" sz="1400" dirty="0">
                <a:solidFill>
                  <a:schemeClr val="tx1"/>
                </a:solidFill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</a:rPr>
              <a:t>5.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手順③　送り先の作成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・・・・・・・・・・・・・・・・・・・・・・・・・・・・・・・・・・・・・・・・・  </a:t>
            </a:r>
            <a:r>
              <a:rPr lang="en-US" altLang="ja-JP" sz="1400" dirty="0">
                <a:solidFill>
                  <a:schemeClr val="tx1"/>
                </a:solidFill>
              </a:rPr>
              <a:t>6.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手順④　資料送付のご案内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7.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手順➄　</a:t>
            </a:r>
            <a:r>
              <a:rPr lang="en-US" altLang="ja-JP" sz="1625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代行サービス申込書の作成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8.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手順⑥　</a:t>
            </a:r>
            <a:r>
              <a:rPr lang="en-US" altLang="ja-JP" sz="1625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代行サービス申込書と</a:t>
            </a:r>
            <a:r>
              <a:rPr lang="en-US" altLang="ja-JP" sz="1463" dirty="0">
                <a:solidFill>
                  <a:schemeClr val="tx1"/>
                </a:solidFill>
              </a:rPr>
              <a:t>USB</a:t>
            </a:r>
            <a:r>
              <a:rPr lang="ja-JP" altLang="en-US" sz="1463" dirty="0">
                <a:solidFill>
                  <a:schemeClr val="tx1"/>
                </a:solidFill>
              </a:rPr>
              <a:t>を送る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9.</a:t>
            </a:r>
          </a:p>
          <a:p>
            <a:pPr algn="l"/>
            <a:r>
              <a:rPr lang="ja-JP" altLang="en-US" sz="1400" dirty="0">
                <a:solidFill>
                  <a:schemeClr val="tx1"/>
                </a:solidFill>
              </a:rPr>
              <a:t>料金について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・・・・・・・・・・・・・・・・・・・・・・・・ ・・・・・・・・・・・・・ ・・・・・・・・・ ・・・  </a:t>
            </a:r>
            <a:r>
              <a:rPr lang="en-US" altLang="ja-JP" sz="1400" dirty="0">
                <a:solidFill>
                  <a:schemeClr val="tx1"/>
                </a:solidFill>
              </a:rPr>
              <a:t>10.</a:t>
            </a:r>
            <a:endParaRPr lang="en-US" altLang="ja-JP" sz="650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健康通信一部選択時サンプル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 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11.</a:t>
            </a: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健康通信二部選択時サンプル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 ・・・・・・・・・・・・・・・・</a:t>
            </a:r>
            <a:r>
              <a:rPr lang="en-US" altLang="ja-JP" sz="1400" dirty="0">
                <a:solidFill>
                  <a:schemeClr val="tx1"/>
                </a:solidFill>
              </a:rPr>
              <a:t>12.</a:t>
            </a:r>
          </a:p>
          <a:p>
            <a:pPr algn="l"/>
            <a:r>
              <a:rPr lang="ja-JP" altLang="en-US" sz="1400" dirty="0">
                <a:solidFill>
                  <a:schemeClr val="tx1"/>
                </a:solidFill>
              </a:rPr>
              <a:t>健康通信一部と任意のチラシ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 ・・・・ ・・ ・・ ・・ ・・ ・・ ・・ ・</a:t>
            </a:r>
            <a:r>
              <a:rPr lang="en-US" altLang="ja-JP" sz="1400" dirty="0">
                <a:solidFill>
                  <a:schemeClr val="tx1"/>
                </a:solidFill>
              </a:rPr>
              <a:t>13.</a:t>
            </a:r>
          </a:p>
          <a:p>
            <a:pPr algn="l"/>
            <a:r>
              <a:rPr lang="ja-JP" altLang="en-US" sz="1400" dirty="0">
                <a:solidFill>
                  <a:schemeClr val="tx1"/>
                </a:solidFill>
              </a:rPr>
              <a:t>任意のチラシサンプル</a:t>
            </a:r>
            <a:r>
              <a:rPr lang="ja-JP" altLang="en-US" sz="650" dirty="0">
                <a:solidFill>
                  <a:schemeClr val="tx1"/>
                </a:solidFill>
              </a:rPr>
              <a:t>・・・・・・・・・・・・・・・・・・ ・・ ・・ ・・・・・・・・・・・・・・・・・・ ・</a:t>
            </a:r>
            <a:r>
              <a:rPr lang="en-US" altLang="ja-JP" sz="1400" dirty="0">
                <a:solidFill>
                  <a:schemeClr val="tx1"/>
                </a:solidFill>
              </a:rPr>
              <a:t>14.</a:t>
            </a:r>
            <a:endParaRPr lang="en-US" altLang="ja-JP" sz="650" dirty="0">
              <a:solidFill>
                <a:schemeClr val="tx1"/>
              </a:solidFill>
            </a:endParaRPr>
          </a:p>
          <a:p>
            <a:pPr algn="l"/>
            <a:endParaRPr lang="en-US" altLang="ja-JP" sz="1400" dirty="0">
              <a:solidFill>
                <a:schemeClr val="tx1"/>
              </a:solidFill>
            </a:endParaRPr>
          </a:p>
          <a:p>
            <a:pPr algn="l"/>
            <a:endParaRPr lang="en-US" altLang="ja-JP" sz="650" dirty="0">
              <a:solidFill>
                <a:schemeClr val="tx1"/>
              </a:solidFill>
            </a:endParaRPr>
          </a:p>
          <a:p>
            <a:pPr algn="l"/>
            <a:endParaRPr lang="en-US" altLang="ja-JP" sz="650" dirty="0">
              <a:solidFill>
                <a:schemeClr val="tx1"/>
              </a:solidFill>
            </a:endParaRPr>
          </a:p>
          <a:p>
            <a:pPr algn="l"/>
            <a:endParaRPr lang="en-US" altLang="ja-JP" sz="650" dirty="0">
              <a:solidFill>
                <a:schemeClr val="tx1"/>
              </a:solidFill>
            </a:endParaRPr>
          </a:p>
          <a:p>
            <a:pPr algn="l"/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endParaRPr lang="en-US" altLang="ja-JP" sz="1463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2C8110C-473A-46EB-831B-38654EDA2DD8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0C0FCAE2-859B-4B34-A1BF-096DD802908E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1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9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5191DF8-53DF-4F93-A254-825B646B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9460" y="675387"/>
            <a:ext cx="6765017" cy="650083"/>
          </a:xfrm>
        </p:spPr>
        <p:txBody>
          <a:bodyPr anchor="t"/>
          <a:lstStyle/>
          <a:p>
            <a:pPr algn="l"/>
            <a:r>
              <a:rPr lang="en-US" altLang="ja-JP" sz="2600" dirty="0">
                <a:solidFill>
                  <a:schemeClr val="tx1"/>
                </a:solidFill>
              </a:rPr>
              <a:t>DM</a:t>
            </a:r>
            <a:r>
              <a:rPr lang="ja-JP" altLang="en-US" sz="2600" dirty="0">
                <a:solidFill>
                  <a:schemeClr val="tx1"/>
                </a:solidFill>
              </a:rPr>
              <a:t>代行サービスとは</a:t>
            </a:r>
            <a:endParaRPr lang="ja-JP" altLang="en-US" sz="1463" dirty="0">
              <a:solidFill>
                <a:schemeClr val="tx1"/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FAC68C8-E513-40C6-A6F0-F3EFF4268576}"/>
              </a:ext>
            </a:extLst>
          </p:cNvPr>
          <p:cNvSpPr txBox="1">
            <a:spLocks/>
          </p:cNvSpPr>
          <p:nvPr/>
        </p:nvSpPr>
        <p:spPr>
          <a:xfrm rot="10800000" flipV="1">
            <a:off x="850213" y="1457230"/>
            <a:ext cx="7388229" cy="783655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◆会員様から患者様へ、施術所にて作成したチラシや、健康通信などを資料送付の</a:t>
            </a:r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　ご案内を添えて</a:t>
            </a:r>
            <a:r>
              <a:rPr lang="en-US" altLang="ja-JP" sz="1463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として送付するサービスとなります。　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C83BD8E-E836-4080-BF4E-D8E25009CB69}"/>
              </a:ext>
            </a:extLst>
          </p:cNvPr>
          <p:cNvSpPr txBox="1">
            <a:spLocks/>
          </p:cNvSpPr>
          <p:nvPr/>
        </p:nvSpPr>
        <p:spPr>
          <a:xfrm rot="10800000" flipV="1">
            <a:off x="220617" y="3300827"/>
            <a:ext cx="1208855" cy="497745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>
                <a:solidFill>
                  <a:schemeClr val="tx1"/>
                </a:solidFill>
              </a:rPr>
              <a:t>施術所</a:t>
            </a:r>
            <a:endParaRPr lang="ja-JP" altLang="en-US" sz="1463" dirty="0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F09D145-2E31-401C-8B07-8F443E266019}"/>
              </a:ext>
            </a:extLst>
          </p:cNvPr>
          <p:cNvSpPr txBox="1">
            <a:spLocks/>
          </p:cNvSpPr>
          <p:nvPr/>
        </p:nvSpPr>
        <p:spPr>
          <a:xfrm rot="10800000" flipV="1">
            <a:off x="3440970" y="3300827"/>
            <a:ext cx="1266762" cy="497745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>
                <a:solidFill>
                  <a:schemeClr val="tx1"/>
                </a:solidFill>
              </a:rPr>
              <a:t>師会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568474E-EBDA-43F6-997E-DD0107748688}"/>
              </a:ext>
            </a:extLst>
          </p:cNvPr>
          <p:cNvSpPr txBox="1">
            <a:spLocks/>
          </p:cNvSpPr>
          <p:nvPr/>
        </p:nvSpPr>
        <p:spPr>
          <a:xfrm rot="10800000" flipV="1">
            <a:off x="6654578" y="3249591"/>
            <a:ext cx="1208855" cy="497745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>
                <a:solidFill>
                  <a:schemeClr val="tx1"/>
                </a:solidFill>
              </a:rPr>
              <a:t>患者様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A8C70A8-57B4-47A8-8E8D-831E5B4C519A}"/>
              </a:ext>
            </a:extLst>
          </p:cNvPr>
          <p:cNvSpPr/>
          <p:nvPr/>
        </p:nvSpPr>
        <p:spPr>
          <a:xfrm>
            <a:off x="1593162" y="3301582"/>
            <a:ext cx="1208855" cy="393764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0ED8B9A-09B2-46AB-9CCC-521868887BED}"/>
              </a:ext>
            </a:extLst>
          </p:cNvPr>
          <p:cNvSpPr/>
          <p:nvPr/>
        </p:nvSpPr>
        <p:spPr>
          <a:xfrm>
            <a:off x="4865604" y="3304686"/>
            <a:ext cx="1208855" cy="393764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pic>
        <p:nvPicPr>
          <p:cNvPr id="12" name="グラフィックス 11" descr="病院">
            <a:extLst>
              <a:ext uri="{FF2B5EF4-FFF2-40B4-BE49-F238E27FC236}">
                <a16:creationId xmlns:a16="http://schemas.microsoft.com/office/drawing/2014/main" id="{C76631F3-1BEB-4B79-B67B-2EAC6549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9475" y="3601703"/>
            <a:ext cx="742950" cy="742950"/>
          </a:xfrm>
          <a:prstGeom prst="rect">
            <a:avLst/>
          </a:prstGeom>
        </p:spPr>
      </p:pic>
      <p:pic>
        <p:nvPicPr>
          <p:cNvPr id="14" name="グラフィックス 13" descr="建物">
            <a:extLst>
              <a:ext uri="{FF2B5EF4-FFF2-40B4-BE49-F238E27FC236}">
                <a16:creationId xmlns:a16="http://schemas.microsoft.com/office/drawing/2014/main" id="{CA02699D-ECD4-4105-A010-9FE82B611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3060" y="3695346"/>
            <a:ext cx="742950" cy="742950"/>
          </a:xfrm>
          <a:prstGeom prst="rect">
            <a:avLst/>
          </a:prstGeom>
        </p:spPr>
      </p:pic>
      <p:pic>
        <p:nvPicPr>
          <p:cNvPr id="16" name="グラフィックス 15" descr="男性と女性">
            <a:extLst>
              <a:ext uri="{FF2B5EF4-FFF2-40B4-BE49-F238E27FC236}">
                <a16:creationId xmlns:a16="http://schemas.microsoft.com/office/drawing/2014/main" id="{EA72E5BE-E0CC-49EB-A91B-8EF01ADA9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4025" y="3695346"/>
            <a:ext cx="742950" cy="74295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BDD6D9E3-DF01-4DF4-8DCF-B6CF8A40D2B9}"/>
              </a:ext>
            </a:extLst>
          </p:cNvPr>
          <p:cNvSpPr txBox="1">
            <a:spLocks/>
          </p:cNvSpPr>
          <p:nvPr/>
        </p:nvSpPr>
        <p:spPr>
          <a:xfrm rot="10800000" flipV="1">
            <a:off x="1141731" y="4490988"/>
            <a:ext cx="2200525" cy="189648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・資料送付のご案内</a:t>
            </a:r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・チラシまたは健康通信</a:t>
            </a:r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・送り先入力フォーム</a:t>
            </a:r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上記を</a:t>
            </a:r>
            <a:r>
              <a:rPr lang="en-US" altLang="ja-JP" sz="1463" dirty="0">
                <a:solidFill>
                  <a:schemeClr val="tx1"/>
                </a:solidFill>
              </a:rPr>
              <a:t>USB</a:t>
            </a:r>
            <a:r>
              <a:rPr lang="ja-JP" altLang="en-US" sz="1463" dirty="0">
                <a:solidFill>
                  <a:schemeClr val="tx1"/>
                </a:solidFill>
              </a:rPr>
              <a:t>に入れ</a:t>
            </a:r>
            <a:r>
              <a:rPr lang="en-US" altLang="ja-JP" sz="1463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代行サービス申込書をつけて師会へ送る</a:t>
            </a:r>
          </a:p>
        </p:txBody>
      </p:sp>
      <p:sp>
        <p:nvSpPr>
          <p:cNvPr id="19" name="左中かっこ 18">
            <a:extLst>
              <a:ext uri="{FF2B5EF4-FFF2-40B4-BE49-F238E27FC236}">
                <a16:creationId xmlns:a16="http://schemas.microsoft.com/office/drawing/2014/main" id="{223253D4-F362-456A-9BF1-182D3AA71124}"/>
              </a:ext>
            </a:extLst>
          </p:cNvPr>
          <p:cNvSpPr/>
          <p:nvPr/>
        </p:nvSpPr>
        <p:spPr>
          <a:xfrm rot="5400000" flipH="1">
            <a:off x="2058838" y="4352302"/>
            <a:ext cx="338891" cy="2200527"/>
          </a:xfrm>
          <a:prstGeom prst="leftBrace">
            <a:avLst>
              <a:gd name="adj1" fmla="val 32081"/>
              <a:gd name="adj2" fmla="val 5355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41FD299D-AED3-4C4E-8FF6-5CA074F12623}"/>
              </a:ext>
            </a:extLst>
          </p:cNvPr>
          <p:cNvSpPr txBox="1">
            <a:spLocks/>
          </p:cNvSpPr>
          <p:nvPr/>
        </p:nvSpPr>
        <p:spPr>
          <a:xfrm rot="10800000" flipV="1">
            <a:off x="4389285" y="4344654"/>
            <a:ext cx="2986873" cy="10561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・</a:t>
            </a:r>
            <a:r>
              <a:rPr lang="en-US" altLang="ja-JP" sz="1463" dirty="0">
                <a:solidFill>
                  <a:schemeClr val="tx1"/>
                </a:solidFill>
              </a:rPr>
              <a:t>USB</a:t>
            </a:r>
            <a:r>
              <a:rPr lang="ja-JP" altLang="en-US" sz="1463" dirty="0">
                <a:solidFill>
                  <a:schemeClr val="tx1"/>
                </a:solidFill>
              </a:rPr>
              <a:t>内のデータを基に</a:t>
            </a:r>
            <a:r>
              <a:rPr lang="en-US" altLang="ja-JP" sz="1463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を作成</a:t>
            </a:r>
            <a:endParaRPr lang="en-US" altLang="ja-JP" sz="1463" dirty="0">
              <a:solidFill>
                <a:schemeClr val="tx1"/>
              </a:solidFill>
            </a:endParaRPr>
          </a:p>
          <a:p>
            <a:pPr algn="l"/>
            <a:r>
              <a:rPr lang="ja-JP" altLang="en-US" sz="1463" dirty="0">
                <a:solidFill>
                  <a:schemeClr val="tx1"/>
                </a:solidFill>
              </a:rPr>
              <a:t>　し患者様へ送付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CC5610A1-524A-418A-8AC2-55D61099155D}"/>
              </a:ext>
            </a:extLst>
          </p:cNvPr>
          <p:cNvSpPr txBox="1">
            <a:spLocks/>
          </p:cNvSpPr>
          <p:nvPr/>
        </p:nvSpPr>
        <p:spPr>
          <a:xfrm rot="10800000" flipV="1">
            <a:off x="3491839" y="2493276"/>
            <a:ext cx="4744454" cy="497745"/>
          </a:xfrm>
          <a:prstGeom prst="rect">
            <a:avLst/>
          </a:prstGeom>
        </p:spPr>
        <p:txBody>
          <a:bodyPr vert="horz" lIns="74295" tIns="37148" rIns="74295" bIns="37148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dirty="0">
                <a:solidFill>
                  <a:srgbClr val="FF0000"/>
                </a:solidFill>
              </a:rPr>
              <a:t>師会から</a:t>
            </a:r>
            <a:r>
              <a:rPr lang="en-US" altLang="ja-JP" sz="2600" dirty="0">
                <a:solidFill>
                  <a:srgbClr val="FF0000"/>
                </a:solidFill>
              </a:rPr>
              <a:t>3</a:t>
            </a:r>
            <a:r>
              <a:rPr lang="ja-JP" altLang="en-US" sz="2600" dirty="0">
                <a:solidFill>
                  <a:srgbClr val="FF0000"/>
                </a:solidFill>
              </a:rPr>
              <a:t>～</a:t>
            </a:r>
            <a:r>
              <a:rPr lang="en-US" altLang="ja-JP" sz="2600" dirty="0">
                <a:solidFill>
                  <a:srgbClr val="FF0000"/>
                </a:solidFill>
              </a:rPr>
              <a:t>4</a:t>
            </a:r>
            <a:r>
              <a:rPr lang="ja-JP" altLang="en-US" sz="2600" dirty="0">
                <a:solidFill>
                  <a:srgbClr val="FF0000"/>
                </a:solidFill>
              </a:rPr>
              <a:t>週間程度で患者様の元へ届きます。</a:t>
            </a: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362EF3FC-DCC7-47E0-A877-8A1A84CE26C3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2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855797E-F653-45DF-B1A4-B74F302B5480}"/>
              </a:ext>
            </a:extLst>
          </p:cNvPr>
          <p:cNvSpPr/>
          <p:nvPr/>
        </p:nvSpPr>
        <p:spPr>
          <a:xfrm>
            <a:off x="1003530" y="4517335"/>
            <a:ext cx="2489530" cy="189647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8D987FA-0948-4DA0-9ACA-4D69B6ACE54D}"/>
              </a:ext>
            </a:extLst>
          </p:cNvPr>
          <p:cNvSpPr/>
          <p:nvPr/>
        </p:nvSpPr>
        <p:spPr>
          <a:xfrm>
            <a:off x="4350806" y="4435839"/>
            <a:ext cx="3078901" cy="90978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pic>
        <p:nvPicPr>
          <p:cNvPr id="3" name="グラフィックス 2" descr="郊外の光景">
            <a:extLst>
              <a:ext uri="{FF2B5EF4-FFF2-40B4-BE49-F238E27FC236}">
                <a16:creationId xmlns:a16="http://schemas.microsoft.com/office/drawing/2014/main" id="{8F883EFF-852A-474A-96CE-7C49CCAC5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797" y="3721692"/>
            <a:ext cx="742950" cy="742950"/>
          </a:xfrm>
          <a:prstGeom prst="rect">
            <a:avLst/>
          </a:prstGeom>
        </p:spPr>
      </p:pic>
      <p:pic>
        <p:nvPicPr>
          <p:cNvPr id="11" name="グラフィックス 10" descr="封筒">
            <a:extLst>
              <a:ext uri="{FF2B5EF4-FFF2-40B4-BE49-F238E27FC236}">
                <a16:creationId xmlns:a16="http://schemas.microsoft.com/office/drawing/2014/main" id="{6CD53397-9330-4E8A-B76C-83D40D5071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2033" y="3014530"/>
            <a:ext cx="306504" cy="30650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3667B3B-91EF-4EC9-AFD8-3656A5B720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852391" y="2959648"/>
            <a:ext cx="522538" cy="410928"/>
          </a:xfrm>
          <a:prstGeom prst="rect">
            <a:avLst/>
          </a:prstGeom>
        </p:spPr>
      </p:pic>
      <p:sp>
        <p:nvSpPr>
          <p:cNvPr id="26" name="字幕 2">
            <a:extLst>
              <a:ext uri="{FF2B5EF4-FFF2-40B4-BE49-F238E27FC236}">
                <a16:creationId xmlns:a16="http://schemas.microsoft.com/office/drawing/2014/main" id="{B2509F23-A26F-4024-A78C-DA4E8937074B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2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5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D85D-C19E-4418-ADB0-C3655A4B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35" y="364560"/>
            <a:ext cx="7535128" cy="839258"/>
          </a:xfrm>
        </p:spPr>
        <p:txBody>
          <a:bodyPr anchor="b">
            <a:norm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手順①　事前準備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DDD223-0362-4412-9A19-E13BC2FF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358" y="1317079"/>
            <a:ext cx="7644974" cy="2473420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solidFill>
                  <a:schemeClr val="tx1"/>
                </a:solidFill>
              </a:rPr>
              <a:t>◆</a:t>
            </a:r>
            <a:r>
              <a:rPr kumimoji="1" lang="en-US" altLang="ja-JP" sz="1800" dirty="0">
                <a:solidFill>
                  <a:schemeClr val="tx1"/>
                </a:solidFill>
              </a:rPr>
              <a:t>【</a:t>
            </a:r>
            <a:r>
              <a:rPr kumimoji="1" lang="ja-JP" altLang="en-US" sz="1800" dirty="0">
                <a:solidFill>
                  <a:schemeClr val="tx1"/>
                </a:solidFill>
              </a:rPr>
              <a:t>個人情報の取扱いに関する</a:t>
            </a:r>
            <a:r>
              <a:rPr lang="ja-JP" altLang="en-US" sz="1800" dirty="0">
                <a:solidFill>
                  <a:schemeClr val="tx1"/>
                </a:solidFill>
              </a:rPr>
              <a:t>同意書</a:t>
            </a:r>
            <a:r>
              <a:rPr lang="en-US" altLang="ja-JP" sz="1800" dirty="0">
                <a:solidFill>
                  <a:schemeClr val="tx1"/>
                </a:solidFill>
              </a:rPr>
              <a:t>】</a:t>
            </a:r>
            <a:r>
              <a:rPr lang="ja-JP" altLang="en-US" sz="1800" dirty="0">
                <a:solidFill>
                  <a:schemeClr val="tx1"/>
                </a:solidFill>
              </a:rPr>
              <a:t>を会へ提出している事</a:t>
            </a:r>
            <a:endParaRPr lang="en-US" altLang="ja-JP" sz="1800" dirty="0">
              <a:solidFill>
                <a:schemeClr val="tx1"/>
              </a:solidFill>
            </a:endParaRPr>
          </a:p>
          <a:p>
            <a:r>
              <a:rPr lang="ja-JP" altLang="en-US" sz="1800" dirty="0">
                <a:solidFill>
                  <a:schemeClr val="tx1"/>
                </a:solidFill>
              </a:rPr>
              <a:t>◆ </a:t>
            </a:r>
            <a:r>
              <a:rPr kumimoji="1" lang="ja-JP" altLang="en-US" sz="1800" dirty="0">
                <a:solidFill>
                  <a:schemeClr val="tx1"/>
                </a:solidFill>
              </a:rPr>
              <a:t> 送付したい患者様と</a:t>
            </a:r>
            <a:r>
              <a:rPr kumimoji="1" lang="en-US" altLang="ja-JP" sz="1800" dirty="0">
                <a:solidFill>
                  <a:schemeClr val="tx1"/>
                </a:solidFill>
              </a:rPr>
              <a:t>DM</a:t>
            </a:r>
            <a:r>
              <a:rPr kumimoji="1" lang="ja-JP" altLang="en-US" sz="1800" dirty="0">
                <a:solidFill>
                  <a:schemeClr val="tx1"/>
                </a:solidFill>
              </a:rPr>
              <a:t>の郵送に関する同意を得ている事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lang="ja-JP" altLang="en-US" sz="1463" dirty="0">
                <a:solidFill>
                  <a:schemeClr val="tx1"/>
                </a:solidFill>
              </a:rPr>
              <a:t>（問診票などで事前に</a:t>
            </a:r>
            <a:r>
              <a:rPr lang="en-US" altLang="ja-JP" sz="1463" dirty="0">
                <a:solidFill>
                  <a:schemeClr val="tx1"/>
                </a:solidFill>
              </a:rPr>
              <a:t>DM</a:t>
            </a:r>
            <a:r>
              <a:rPr lang="ja-JP" altLang="en-US" sz="1463" dirty="0">
                <a:solidFill>
                  <a:schemeClr val="tx1"/>
                </a:solidFill>
              </a:rPr>
              <a:t>の郵送許可項目などを追加し、同意を得てください。）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sz="1800" dirty="0">
                <a:solidFill>
                  <a:schemeClr val="tx1"/>
                </a:solidFill>
              </a:rPr>
              <a:t>以上の</a:t>
            </a:r>
            <a:r>
              <a:rPr kumimoji="1" lang="en-US" altLang="ja-JP" sz="1800" dirty="0">
                <a:solidFill>
                  <a:srgbClr val="FF0000"/>
                </a:solidFill>
              </a:rPr>
              <a:t>2</a:t>
            </a:r>
            <a:r>
              <a:rPr kumimoji="1" lang="ja-JP" altLang="en-US" sz="1800" dirty="0">
                <a:solidFill>
                  <a:srgbClr val="FF0000"/>
                </a:solidFill>
              </a:rPr>
              <a:t>点が必ず必要</a:t>
            </a:r>
            <a:r>
              <a:rPr kumimoji="1" lang="ja-JP" altLang="en-US" sz="1800" dirty="0">
                <a:solidFill>
                  <a:schemeClr val="tx1"/>
                </a:solidFill>
              </a:rPr>
              <a:t>になります。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1463" dirty="0">
                <a:solidFill>
                  <a:schemeClr val="tx1"/>
                </a:solidFill>
              </a:rPr>
              <a:t>※</a:t>
            </a:r>
            <a:r>
              <a:rPr lang="ja-JP" altLang="en-US" sz="1463" dirty="0">
                <a:solidFill>
                  <a:schemeClr val="tx1"/>
                </a:solidFill>
              </a:rPr>
              <a:t>患者様との同意につきましては弊会では行いませんので、施術所にて必ず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ja-JP" altLang="en-US" sz="1463" dirty="0">
                <a:solidFill>
                  <a:schemeClr val="tx1"/>
                </a:solidFill>
              </a:rPr>
              <a:t>　ご確認ください。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6667731-507A-4CF0-90E7-7C954D4D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0" t="19945" r="20149" b="52781"/>
          <a:stretch/>
        </p:blipFill>
        <p:spPr>
          <a:xfrm>
            <a:off x="453031" y="3791445"/>
            <a:ext cx="3616022" cy="12288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0364C9-7715-490D-AA12-5EE3D9DCE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5" t="49330" r="20701" b="16775"/>
          <a:stretch/>
        </p:blipFill>
        <p:spPr>
          <a:xfrm>
            <a:off x="533535" y="5399288"/>
            <a:ext cx="3605682" cy="131669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1213E03-4067-474C-B890-672114E1046E}"/>
              </a:ext>
            </a:extLst>
          </p:cNvPr>
          <p:cNvSpPr txBox="1">
            <a:spLocks/>
          </p:cNvSpPr>
          <p:nvPr/>
        </p:nvSpPr>
        <p:spPr>
          <a:xfrm rot="10800000" flipV="1">
            <a:off x="791893" y="5075636"/>
            <a:ext cx="3523133" cy="262222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975" dirty="0">
                <a:solidFill>
                  <a:schemeClr val="tx1"/>
                </a:solidFill>
              </a:rPr>
              <a:t>～～～～～～～～～～～～～～～～～～～～～～～～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9A43906-F609-4610-AC66-04D0794A078C}"/>
              </a:ext>
            </a:extLst>
          </p:cNvPr>
          <p:cNvSpPr/>
          <p:nvPr/>
        </p:nvSpPr>
        <p:spPr>
          <a:xfrm>
            <a:off x="1484346" y="5774813"/>
            <a:ext cx="2839876" cy="92565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15B6EC-2812-4A44-B4DD-15DE6A1E443E}"/>
              </a:ext>
            </a:extLst>
          </p:cNvPr>
          <p:cNvSpPr/>
          <p:nvPr/>
        </p:nvSpPr>
        <p:spPr>
          <a:xfrm>
            <a:off x="727735" y="3907559"/>
            <a:ext cx="3217281" cy="28084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2E52017-9D30-4DE5-982D-C900AB4E8BE6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3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3A527C6-A9AD-44C1-A39B-C44887ED55BB}"/>
              </a:ext>
            </a:extLst>
          </p:cNvPr>
          <p:cNvSpPr/>
          <p:nvPr/>
        </p:nvSpPr>
        <p:spPr>
          <a:xfrm>
            <a:off x="435458" y="1200019"/>
            <a:ext cx="7777527" cy="2429086"/>
          </a:xfrm>
          <a:prstGeom prst="roundRect">
            <a:avLst/>
          </a:prstGeom>
          <a:solidFill>
            <a:srgbClr val="0070C0">
              <a:alpha val="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6BC601A-B604-45E4-9BA0-C9868EEF0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9" t="19240" r="17569" b="11610"/>
          <a:stretch/>
        </p:blipFill>
        <p:spPr>
          <a:xfrm>
            <a:off x="4825664" y="3907559"/>
            <a:ext cx="2976495" cy="28084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EF2372ED-0A3C-44A5-9D80-E5C26ED6F641}"/>
              </a:ext>
            </a:extLst>
          </p:cNvPr>
          <p:cNvSpPr/>
          <p:nvPr/>
        </p:nvSpPr>
        <p:spPr>
          <a:xfrm>
            <a:off x="4701627" y="5981839"/>
            <a:ext cx="2839876" cy="51160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56125E21-3754-49BE-ACF8-364C2A13A378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3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BEA9BF8-AC23-4115-A002-CD212D2B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65" y="447337"/>
            <a:ext cx="7690908" cy="839258"/>
          </a:xfrm>
        </p:spPr>
        <p:txBody>
          <a:bodyPr anchor="b">
            <a:norm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手順②　健康通信を選ぶ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8FEFBE-8F54-4795-836B-339570412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456" y="2556670"/>
            <a:ext cx="6924126" cy="707852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sz="2031" dirty="0">
                <a:solidFill>
                  <a:schemeClr val="tx1"/>
                </a:solidFill>
              </a:rPr>
              <a:t>ユーザー名　：　</a:t>
            </a:r>
            <a:r>
              <a:rPr lang="en-US" altLang="ja-JP" sz="2031" u="sng" dirty="0">
                <a:solidFill>
                  <a:schemeClr val="tx1"/>
                </a:solidFill>
              </a:rPr>
              <a:t>1847</a:t>
            </a:r>
            <a:r>
              <a:rPr lang="ja-JP" altLang="en-US" sz="2031" dirty="0">
                <a:solidFill>
                  <a:schemeClr val="tx1"/>
                </a:solidFill>
              </a:rPr>
              <a:t>　　　パスワード　：　</a:t>
            </a:r>
            <a:r>
              <a:rPr lang="en-US" altLang="ja-JP" sz="2031" u="sng" dirty="0">
                <a:solidFill>
                  <a:schemeClr val="tx1"/>
                </a:solidFill>
              </a:rPr>
              <a:t>1847</a:t>
            </a:r>
            <a:endParaRPr lang="ja-JP" altLang="en-US" sz="2031" u="sng" dirty="0">
              <a:solidFill>
                <a:schemeClr val="tx1"/>
              </a:solidFill>
            </a:endParaRPr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C74057BD-A0E4-4899-90A6-1B6FEBA3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C3AF2CF-7448-45DB-9085-54631F58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EAE1CD47-1988-447B-A1F8-E1B0C19F99F2}"/>
              </a:ext>
            </a:extLst>
          </p:cNvPr>
          <p:cNvSpPr txBox="1">
            <a:spLocks/>
          </p:cNvSpPr>
          <p:nvPr/>
        </p:nvSpPr>
        <p:spPr>
          <a:xfrm>
            <a:off x="558442" y="1586961"/>
            <a:ext cx="7395304" cy="839258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25" dirty="0">
                <a:solidFill>
                  <a:schemeClr val="tx1"/>
                </a:solidFill>
              </a:rPr>
              <a:t>◆公益社団法人栃木県柔道整復師会ホームページ</a:t>
            </a:r>
            <a:r>
              <a:rPr lang="en-US" altLang="ja-JP" sz="1625" dirty="0">
                <a:solidFill>
                  <a:srgbClr val="FF0000"/>
                </a:solidFill>
              </a:rPr>
              <a:t>http://www.sekkotuin.jp/</a:t>
            </a:r>
            <a:r>
              <a:rPr lang="ja-JP" altLang="en-US" sz="1625" dirty="0">
                <a:solidFill>
                  <a:schemeClr val="tx1"/>
                </a:solidFill>
              </a:rPr>
              <a:t>の上部にある</a:t>
            </a:r>
            <a:r>
              <a:rPr lang="en-US" altLang="ja-JP" sz="1625" dirty="0">
                <a:solidFill>
                  <a:schemeClr val="tx1"/>
                </a:solidFill>
              </a:rPr>
              <a:t>【</a:t>
            </a:r>
            <a:r>
              <a:rPr lang="ja-JP" altLang="en-US" sz="1625" dirty="0">
                <a:solidFill>
                  <a:schemeClr val="tx1"/>
                </a:solidFill>
              </a:rPr>
              <a:t>柔整師のページはこちら</a:t>
            </a:r>
            <a:r>
              <a:rPr lang="en-US" altLang="ja-JP" sz="1625" dirty="0">
                <a:solidFill>
                  <a:schemeClr val="tx1"/>
                </a:solidFill>
              </a:rPr>
              <a:t>】</a:t>
            </a:r>
            <a:r>
              <a:rPr lang="ja-JP" altLang="en-US" sz="1625" dirty="0">
                <a:solidFill>
                  <a:schemeClr val="tx1"/>
                </a:solidFill>
              </a:rPr>
              <a:t>をクリックしユーザー名とパスワードを入力します。</a:t>
            </a:r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4E0D43-528C-46E7-BA47-0ACD1AF04D22}"/>
              </a:ext>
            </a:extLst>
          </p:cNvPr>
          <p:cNvSpPr/>
          <p:nvPr/>
        </p:nvSpPr>
        <p:spPr>
          <a:xfrm>
            <a:off x="1029621" y="2580767"/>
            <a:ext cx="6615631" cy="63436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93C780-02CA-4F85-B7AF-C4A33C90266A}"/>
              </a:ext>
            </a:extLst>
          </p:cNvPr>
          <p:cNvPicPr/>
          <p:nvPr/>
        </p:nvPicPr>
        <p:blipFill rotWithShape="1">
          <a:blip r:embed="rId2"/>
          <a:srcRect l="19039" t="6863" r="20637" b="1830"/>
          <a:stretch/>
        </p:blipFill>
        <p:spPr bwMode="auto">
          <a:xfrm>
            <a:off x="1029621" y="3429000"/>
            <a:ext cx="2814726" cy="3337559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3762D6-8F00-4457-B3B6-A7A2041314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8772" y="3470267"/>
            <a:ext cx="3000746" cy="2936222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27305CD2-BEAA-4FBC-9036-DA4AC09A5D60}"/>
              </a:ext>
            </a:extLst>
          </p:cNvPr>
          <p:cNvSpPr/>
          <p:nvPr/>
        </p:nvSpPr>
        <p:spPr>
          <a:xfrm>
            <a:off x="1639227" y="5724187"/>
            <a:ext cx="1459366" cy="49087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8016BEB-A4A5-4CB4-9C04-763339E2F4B5}"/>
              </a:ext>
            </a:extLst>
          </p:cNvPr>
          <p:cNvSpPr/>
          <p:nvPr/>
        </p:nvSpPr>
        <p:spPr>
          <a:xfrm>
            <a:off x="4704579" y="4830594"/>
            <a:ext cx="2393305" cy="110789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349D38B6-1A6D-43EF-911B-806700036F23}"/>
              </a:ext>
            </a:extLst>
          </p:cNvPr>
          <p:cNvSpPr/>
          <p:nvPr/>
        </p:nvSpPr>
        <p:spPr>
          <a:xfrm>
            <a:off x="4106755" y="4603552"/>
            <a:ext cx="591529" cy="3937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762AD5C-5D9D-45F1-939E-F1669B26FBD0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4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63481612-94BF-4BF1-8152-AB576CBAE93A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4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4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ADE63482-A0DD-4DFF-8DDE-EE61F4BBB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7" t="27195" r="22757" b="9030"/>
          <a:stretch/>
        </p:blipFill>
        <p:spPr>
          <a:xfrm>
            <a:off x="315964" y="2122375"/>
            <a:ext cx="3768923" cy="45236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D6CA0B-E730-4210-A36C-9983AB65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657993"/>
            <a:ext cx="7535127" cy="1174384"/>
          </a:xfrm>
        </p:spPr>
        <p:txBody>
          <a:bodyPr>
            <a:normAutofit/>
          </a:bodyPr>
          <a:lstStyle/>
          <a:p>
            <a:r>
              <a:rPr lang="ja-JP" altLang="en-US" sz="1625" dirty="0">
                <a:solidFill>
                  <a:schemeClr val="tx1"/>
                </a:solidFill>
              </a:rPr>
              <a:t>ログイン後、ホームページの真ん中あたりにある健康通信のダウンロードから健康通信を</a:t>
            </a:r>
            <a:r>
              <a:rPr lang="ja-JP" altLang="en-US" sz="1625" dirty="0">
                <a:solidFill>
                  <a:srgbClr val="FF0000"/>
                </a:solidFill>
              </a:rPr>
              <a:t>一部またはニ部</a:t>
            </a:r>
            <a:r>
              <a:rPr lang="ja-JP" altLang="en-US" sz="1625" dirty="0">
                <a:solidFill>
                  <a:schemeClr val="tx1"/>
                </a:solidFill>
              </a:rPr>
              <a:t>選んでください。健康通信はそのままご使用頂く事も、</a:t>
            </a:r>
            <a:r>
              <a:rPr lang="en-US" altLang="ja-JP" sz="1625" dirty="0">
                <a:solidFill>
                  <a:schemeClr val="tx1"/>
                </a:solidFill>
              </a:rPr>
              <a:t>Word</a:t>
            </a:r>
            <a:r>
              <a:rPr lang="ja-JP" altLang="en-US" sz="1625" dirty="0">
                <a:solidFill>
                  <a:schemeClr val="tx1"/>
                </a:solidFill>
              </a:rPr>
              <a:t>形式の為、内容を編集してご使用頂く事も可能となっています。</a:t>
            </a:r>
            <a:endParaRPr lang="ja-JP" altLang="en-US" sz="1625" dirty="0">
              <a:solidFill>
                <a:srgbClr val="00B0F0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57D3450-8D08-4590-ACD6-F46BA9AF4F73}"/>
              </a:ext>
            </a:extLst>
          </p:cNvPr>
          <p:cNvSpPr/>
          <p:nvPr/>
        </p:nvSpPr>
        <p:spPr>
          <a:xfrm>
            <a:off x="459505" y="2122375"/>
            <a:ext cx="1459366" cy="490878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059B181-9F9D-4A5E-8B07-1E71A0C580AF}"/>
              </a:ext>
            </a:extLst>
          </p:cNvPr>
          <p:cNvSpPr/>
          <p:nvPr/>
        </p:nvSpPr>
        <p:spPr>
          <a:xfrm>
            <a:off x="1306978" y="3600194"/>
            <a:ext cx="1011238" cy="219812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5DD6682-7BA3-49E8-9E1C-BD19D80DEF7B}"/>
              </a:ext>
            </a:extLst>
          </p:cNvPr>
          <p:cNvSpPr/>
          <p:nvPr/>
        </p:nvSpPr>
        <p:spPr>
          <a:xfrm>
            <a:off x="3791774" y="3429000"/>
            <a:ext cx="5166473" cy="2653393"/>
          </a:xfrm>
          <a:prstGeom prst="wedgeRoundRectCallout">
            <a:avLst>
              <a:gd name="adj1" fmla="val -75398"/>
              <a:gd name="adj2" fmla="val -39872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1463" dirty="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AFF27DE-F212-4745-8482-D77A8002EB25}"/>
              </a:ext>
            </a:extLst>
          </p:cNvPr>
          <p:cNvSpPr txBox="1">
            <a:spLocks/>
          </p:cNvSpPr>
          <p:nvPr/>
        </p:nvSpPr>
        <p:spPr>
          <a:xfrm rot="10800000" flipV="1">
            <a:off x="4084887" y="2378508"/>
            <a:ext cx="4552602" cy="3593498"/>
          </a:xfrm>
          <a:prstGeom prst="rect">
            <a:avLst/>
          </a:prstGeom>
        </p:spPr>
        <p:txBody>
          <a:bodyPr vert="horz" lIns="74295" tIns="37148" rIns="74295" bIns="3714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400" b="0" kern="1200" cap="none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r>
              <a:rPr lang="ja-JP" altLang="en-US" sz="1625" dirty="0">
                <a:solidFill>
                  <a:schemeClr val="tx1"/>
                </a:solidFill>
              </a:rPr>
              <a:t>個々の内容の右側の青い部分をクリックして</a:t>
            </a:r>
            <a:r>
              <a:rPr lang="en-US" altLang="ja-JP" sz="1625" dirty="0">
                <a:solidFill>
                  <a:schemeClr val="tx1"/>
                </a:solidFill>
              </a:rPr>
              <a:t>【</a:t>
            </a:r>
            <a:r>
              <a:rPr lang="ja-JP" altLang="en-US" sz="1625" dirty="0">
                <a:solidFill>
                  <a:schemeClr val="tx1"/>
                </a:solidFill>
              </a:rPr>
              <a:t>開く</a:t>
            </a:r>
            <a:r>
              <a:rPr lang="en-US" altLang="ja-JP" sz="1625" dirty="0">
                <a:solidFill>
                  <a:schemeClr val="tx1"/>
                </a:solidFill>
              </a:rPr>
              <a:t>】</a:t>
            </a:r>
            <a:r>
              <a:rPr lang="ja-JP" altLang="en-US" sz="1625" dirty="0">
                <a:solidFill>
                  <a:schemeClr val="tx1"/>
                </a:solidFill>
              </a:rPr>
              <a:t>を押すと内容の閲覧ができます。</a:t>
            </a:r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r>
              <a:rPr lang="ja-JP" altLang="en-US" sz="1625" dirty="0">
                <a:solidFill>
                  <a:schemeClr val="tx1"/>
                </a:solidFill>
              </a:rPr>
              <a:t>内容を決めたら、</a:t>
            </a:r>
            <a:r>
              <a:rPr lang="en-US" altLang="ja-JP" sz="1625" dirty="0">
                <a:solidFill>
                  <a:schemeClr val="tx1"/>
                </a:solidFill>
              </a:rPr>
              <a:t>【</a:t>
            </a:r>
            <a:r>
              <a:rPr lang="ja-JP" altLang="en-US" sz="1625" dirty="0">
                <a:solidFill>
                  <a:schemeClr val="tx1"/>
                </a:solidFill>
              </a:rPr>
              <a:t>保存</a:t>
            </a:r>
            <a:r>
              <a:rPr lang="en-US" altLang="ja-JP" sz="1625" dirty="0">
                <a:solidFill>
                  <a:schemeClr val="tx1"/>
                </a:solidFill>
              </a:rPr>
              <a:t>】</a:t>
            </a:r>
            <a:r>
              <a:rPr lang="ja-JP" altLang="en-US" sz="1625" dirty="0">
                <a:solidFill>
                  <a:schemeClr val="tx1"/>
                </a:solidFill>
              </a:rPr>
              <a:t>を押してデータを</a:t>
            </a:r>
            <a:r>
              <a:rPr lang="en-US" altLang="ja-JP" sz="1625" dirty="0">
                <a:solidFill>
                  <a:schemeClr val="tx1"/>
                </a:solidFill>
              </a:rPr>
              <a:t>USB</a:t>
            </a:r>
            <a:r>
              <a:rPr lang="ja-JP" altLang="en-US" sz="1625" dirty="0">
                <a:solidFill>
                  <a:schemeClr val="tx1"/>
                </a:solidFill>
              </a:rPr>
              <a:t>へ保存してください。二部選択する場合は同作業を別の記事で行ってください。</a:t>
            </a:r>
            <a:endParaRPr lang="en-US" altLang="ja-JP" sz="1625" dirty="0">
              <a:solidFill>
                <a:schemeClr val="tx1"/>
              </a:solidFill>
            </a:endParaRPr>
          </a:p>
          <a:p>
            <a:endParaRPr lang="en-US" altLang="ja-JP" sz="1625" dirty="0">
              <a:solidFill>
                <a:schemeClr val="tx1"/>
              </a:solidFill>
            </a:endParaRPr>
          </a:p>
          <a:p>
            <a:r>
              <a:rPr lang="ja-JP" altLang="en-US" sz="1625" dirty="0">
                <a:solidFill>
                  <a:schemeClr val="tx1"/>
                </a:solidFill>
              </a:rPr>
              <a:t>保存後は編集する事も可能ですので必要に応じて行ってください。</a:t>
            </a:r>
            <a:endParaRPr lang="en-US" altLang="ja-JP" sz="1625" dirty="0">
              <a:solidFill>
                <a:schemeClr val="tx1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157DBB5-75F3-4AA5-84DC-85C917403BE5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5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FAF9AFA7-B650-429F-9C9B-3F4D63BF59AD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5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D85D-C19E-4418-ADB0-C3655A4B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22" y="642940"/>
            <a:ext cx="7535128" cy="839258"/>
          </a:xfrm>
        </p:spPr>
        <p:txBody>
          <a:bodyPr anchor="b">
            <a:norm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手順③　送り先の作成（</a:t>
            </a:r>
            <a:r>
              <a:rPr lang="en-US" altLang="ja-JP" sz="3200" dirty="0">
                <a:solidFill>
                  <a:schemeClr val="tx1"/>
                </a:solidFill>
              </a:rPr>
              <a:t>Excel</a:t>
            </a:r>
            <a:r>
              <a:rPr lang="ja-JP" altLang="en-US" sz="3200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DDD223-0362-4412-9A19-E13BC2FF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003" y="1525191"/>
            <a:ext cx="8052997" cy="1898729"/>
          </a:xfrm>
        </p:spPr>
        <p:txBody>
          <a:bodyPr>
            <a:normAutofit fontScale="92500"/>
          </a:bodyPr>
          <a:lstStyle/>
          <a:p>
            <a:r>
              <a:rPr kumimoji="1" lang="ja-JP" altLang="en-US" sz="1700" dirty="0">
                <a:solidFill>
                  <a:schemeClr val="tx1"/>
                </a:solidFill>
              </a:rPr>
              <a:t>◆</a:t>
            </a:r>
            <a:r>
              <a:rPr lang="ja-JP" altLang="en-US" sz="1700" dirty="0">
                <a:solidFill>
                  <a:schemeClr val="tx1"/>
                </a:solidFill>
              </a:rPr>
              <a:t>さくら接骨師会ホームページの会員様マイページより送付先を入力するひな型</a:t>
            </a:r>
            <a:endParaRPr lang="en-US" altLang="ja-JP" sz="1700" dirty="0">
              <a:solidFill>
                <a:schemeClr val="tx1"/>
              </a:solidFill>
            </a:endParaRPr>
          </a:p>
          <a:p>
            <a:r>
              <a:rPr lang="en-US" altLang="ja-JP" sz="1700" dirty="0">
                <a:solidFill>
                  <a:schemeClr val="tx1"/>
                </a:solidFill>
              </a:rPr>
              <a:t>【</a:t>
            </a:r>
            <a:r>
              <a:rPr lang="ja-JP" altLang="en-US" sz="1700" dirty="0">
                <a:solidFill>
                  <a:schemeClr val="tx1"/>
                </a:solidFill>
              </a:rPr>
              <a:t>送り先入力フォーム</a:t>
            </a:r>
            <a:r>
              <a:rPr lang="en-US" altLang="ja-JP" sz="1700" dirty="0">
                <a:solidFill>
                  <a:schemeClr val="tx1"/>
                </a:solidFill>
              </a:rPr>
              <a:t>】</a:t>
            </a:r>
            <a:r>
              <a:rPr lang="ja-JP" altLang="en-US" sz="1700" dirty="0">
                <a:solidFill>
                  <a:schemeClr val="tx1"/>
                </a:solidFill>
              </a:rPr>
              <a:t>を</a:t>
            </a:r>
            <a:r>
              <a:rPr lang="en-US" altLang="ja-JP" sz="1700" dirty="0">
                <a:solidFill>
                  <a:schemeClr val="tx1"/>
                </a:solidFill>
              </a:rPr>
              <a:t>USB</a:t>
            </a:r>
            <a:r>
              <a:rPr lang="ja-JP" altLang="en-US" sz="1700" dirty="0">
                <a:solidFill>
                  <a:schemeClr val="tx1"/>
                </a:solidFill>
              </a:rPr>
              <a:t>へコピーし</a:t>
            </a:r>
            <a:r>
              <a:rPr lang="ja-JP" altLang="en-US" sz="1700" dirty="0">
                <a:solidFill>
                  <a:srgbClr val="FF0000"/>
                </a:solidFill>
              </a:rPr>
              <a:t>・会員番号・施術所名・</a:t>
            </a:r>
            <a:endParaRPr lang="en-US" altLang="ja-JP" sz="1700" dirty="0">
              <a:solidFill>
                <a:srgbClr val="FF0000"/>
              </a:solidFill>
            </a:endParaRPr>
          </a:p>
          <a:p>
            <a:r>
              <a:rPr lang="ja-JP" altLang="en-US" sz="1700" dirty="0">
                <a:solidFill>
                  <a:srgbClr val="FF0000"/>
                </a:solidFill>
              </a:rPr>
              <a:t>整理番号・氏名・郵便番号・住所</a:t>
            </a:r>
            <a:r>
              <a:rPr lang="en-US" altLang="ja-JP" sz="1700" dirty="0">
                <a:solidFill>
                  <a:srgbClr val="FF0000"/>
                </a:solidFill>
              </a:rPr>
              <a:t>1</a:t>
            </a:r>
            <a:r>
              <a:rPr lang="ja-JP" altLang="en-US" sz="1700" dirty="0">
                <a:solidFill>
                  <a:srgbClr val="FF0000"/>
                </a:solidFill>
              </a:rPr>
              <a:t>（</a:t>
            </a:r>
            <a:r>
              <a:rPr lang="en-US" altLang="ja-JP" sz="1700" dirty="0">
                <a:solidFill>
                  <a:srgbClr val="FF0000"/>
                </a:solidFill>
              </a:rPr>
              <a:t>25</a:t>
            </a:r>
            <a:r>
              <a:rPr lang="ja-JP" altLang="en-US" sz="1700" dirty="0">
                <a:solidFill>
                  <a:srgbClr val="FF0000"/>
                </a:solidFill>
              </a:rPr>
              <a:t>文字まで）</a:t>
            </a:r>
            <a:r>
              <a:rPr kumimoji="1" lang="ja-JP" altLang="en-US" sz="1700" dirty="0">
                <a:solidFill>
                  <a:srgbClr val="FF0000"/>
                </a:solidFill>
              </a:rPr>
              <a:t>住所</a:t>
            </a:r>
            <a:r>
              <a:rPr kumimoji="1" lang="en-US" altLang="ja-JP" sz="1700" dirty="0">
                <a:solidFill>
                  <a:srgbClr val="FF0000"/>
                </a:solidFill>
              </a:rPr>
              <a:t>2</a:t>
            </a:r>
            <a:r>
              <a:rPr kumimoji="1" lang="ja-JP" altLang="en-US" sz="1700" dirty="0">
                <a:solidFill>
                  <a:srgbClr val="FF0000"/>
                </a:solidFill>
              </a:rPr>
              <a:t>（</a:t>
            </a:r>
            <a:r>
              <a:rPr kumimoji="1" lang="en-US" altLang="ja-JP" sz="1700" dirty="0">
                <a:solidFill>
                  <a:srgbClr val="FF0000"/>
                </a:solidFill>
              </a:rPr>
              <a:t>25</a:t>
            </a:r>
            <a:r>
              <a:rPr kumimoji="1" lang="ja-JP" altLang="en-US" sz="1700" dirty="0">
                <a:solidFill>
                  <a:srgbClr val="FF0000"/>
                </a:solidFill>
              </a:rPr>
              <a:t>文字まで）</a:t>
            </a:r>
            <a:r>
              <a:rPr kumimoji="1" lang="ja-JP" altLang="en-US" sz="1700" dirty="0">
                <a:solidFill>
                  <a:schemeClr val="tx1"/>
                </a:solidFill>
              </a:rPr>
              <a:t>を入力します。</a:t>
            </a:r>
            <a:endParaRPr lang="en-US" altLang="ja-JP" sz="1700" dirty="0">
              <a:solidFill>
                <a:schemeClr val="tx1"/>
              </a:solidFill>
            </a:endParaRPr>
          </a:p>
          <a:p>
            <a:r>
              <a:rPr lang="en-US" altLang="ja-JP" sz="1463" dirty="0">
                <a:solidFill>
                  <a:schemeClr val="tx1"/>
                </a:solidFill>
              </a:rPr>
              <a:t>※</a:t>
            </a:r>
            <a:r>
              <a:rPr lang="ja-JP" altLang="en-US" sz="1463" dirty="0">
                <a:solidFill>
                  <a:schemeClr val="tx1"/>
                </a:solidFill>
              </a:rPr>
              <a:t>整理番号につきましては</a:t>
            </a:r>
            <a:r>
              <a:rPr lang="en-US" altLang="ja-JP" sz="1463" dirty="0">
                <a:solidFill>
                  <a:schemeClr val="tx1"/>
                </a:solidFill>
              </a:rPr>
              <a:t>1</a:t>
            </a:r>
            <a:r>
              <a:rPr lang="ja-JP" altLang="en-US" sz="1463" dirty="0">
                <a:solidFill>
                  <a:schemeClr val="tx1"/>
                </a:solidFill>
              </a:rPr>
              <a:t>から順番に数字をご入力ください。</a:t>
            </a:r>
            <a:endParaRPr lang="en-US" altLang="ja-JP" sz="1463" dirty="0">
              <a:solidFill>
                <a:schemeClr val="tx1"/>
              </a:solidFill>
            </a:endParaRPr>
          </a:p>
          <a:p>
            <a:r>
              <a:rPr lang="en-US" altLang="ja-JP" sz="1463" dirty="0">
                <a:solidFill>
                  <a:schemeClr val="tx1"/>
                </a:solidFill>
              </a:rPr>
              <a:t>※</a:t>
            </a:r>
            <a:r>
              <a:rPr lang="ja-JP" altLang="en-US" sz="1463" dirty="0">
                <a:solidFill>
                  <a:schemeClr val="tx1"/>
                </a:solidFill>
              </a:rPr>
              <a:t>インターネット環境がない等ございましたらご連絡をください。</a:t>
            </a:r>
            <a:endParaRPr lang="en-US" altLang="ja-JP" sz="1463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FE69DA8-70D2-4D4D-A17A-CBBDEC337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456" b="52892"/>
          <a:stretch/>
        </p:blipFill>
        <p:spPr>
          <a:xfrm>
            <a:off x="2881540" y="3423920"/>
            <a:ext cx="7024460" cy="3434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40DC0285-0D7F-4D37-9FD2-4D8586DD2416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7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045B2D8C-632C-470E-84BD-6389B6C2B62D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6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6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D85D-C19E-4418-ADB0-C3655A4B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4" y="505321"/>
            <a:ext cx="7876018" cy="839258"/>
          </a:xfrm>
        </p:spPr>
        <p:txBody>
          <a:bodyPr anchor="b">
            <a:normAutofit fontScale="90000"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　④　資料送付のご案内（</a:t>
            </a:r>
            <a:r>
              <a:rPr lang="en-US" altLang="ja-JP" sz="3200" dirty="0">
                <a:solidFill>
                  <a:schemeClr val="tx1"/>
                </a:solidFill>
              </a:rPr>
              <a:t>Word</a:t>
            </a:r>
            <a:r>
              <a:rPr lang="ja-JP" altLang="en-US" sz="3200" dirty="0">
                <a:solidFill>
                  <a:schemeClr val="tx1"/>
                </a:solidFill>
              </a:rPr>
              <a:t>）を作成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DDD223-0362-4412-9A19-E13BC2FF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778" y="1482198"/>
            <a:ext cx="8604914" cy="1860814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◆</a:t>
            </a:r>
            <a:r>
              <a:rPr lang="ja-JP" altLang="en-US" dirty="0">
                <a:solidFill>
                  <a:schemeClr val="tx1"/>
                </a:solidFill>
              </a:rPr>
              <a:t>さくら接骨師会ホームページの会員様マイページより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【</a:t>
            </a:r>
            <a:r>
              <a:rPr lang="ja-JP" altLang="en-US" dirty="0">
                <a:solidFill>
                  <a:schemeClr val="tx1"/>
                </a:solidFill>
              </a:rPr>
              <a:t>資料送付のご案内</a:t>
            </a:r>
            <a:r>
              <a:rPr lang="ja-JP" altLang="en-US" dirty="0">
                <a:solidFill>
                  <a:srgbClr val="FF0000"/>
                </a:solidFill>
              </a:rPr>
              <a:t>（定型）</a:t>
            </a:r>
            <a:r>
              <a:rPr lang="ja-JP" altLang="en-US" dirty="0">
                <a:solidFill>
                  <a:schemeClr val="tx1"/>
                </a:solidFill>
              </a:rPr>
              <a:t>または</a:t>
            </a:r>
            <a:r>
              <a:rPr lang="ja-JP" altLang="en-US" dirty="0">
                <a:solidFill>
                  <a:srgbClr val="0070C0"/>
                </a:solidFill>
              </a:rPr>
              <a:t>（任意）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en-US" altLang="ja-JP" dirty="0">
                <a:solidFill>
                  <a:schemeClr val="tx1"/>
                </a:solidFill>
              </a:rPr>
              <a:t>USB</a:t>
            </a:r>
            <a:r>
              <a:rPr lang="ja-JP" altLang="en-US" dirty="0">
                <a:solidFill>
                  <a:schemeClr val="tx1"/>
                </a:solidFill>
              </a:rPr>
              <a:t>へコピーし必要事項をご入力ください。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【</a:t>
            </a:r>
            <a:r>
              <a:rPr lang="ja-JP" altLang="en-US" dirty="0">
                <a:solidFill>
                  <a:schemeClr val="tx1"/>
                </a:solidFill>
              </a:rPr>
              <a:t>資料送付のご案内</a:t>
            </a:r>
            <a:r>
              <a:rPr lang="ja-JP" altLang="en-US" dirty="0">
                <a:solidFill>
                  <a:srgbClr val="FF0000"/>
                </a:solidFill>
              </a:rPr>
              <a:t>（定型）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⇒　⑴下部に</a:t>
            </a:r>
            <a:r>
              <a:rPr lang="ja-JP" altLang="en-US" dirty="0">
                <a:solidFill>
                  <a:srgbClr val="FF0000"/>
                </a:solidFill>
              </a:rPr>
              <a:t>施術所の情報</a:t>
            </a:r>
            <a:r>
              <a:rPr lang="ja-JP" altLang="en-US" dirty="0">
                <a:solidFill>
                  <a:schemeClr val="tx1"/>
                </a:solidFill>
              </a:rPr>
              <a:t>をご入力ください。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【</a:t>
            </a:r>
            <a:r>
              <a:rPr lang="ja-JP" altLang="en-US" dirty="0">
                <a:solidFill>
                  <a:schemeClr val="tx1"/>
                </a:solidFill>
              </a:rPr>
              <a:t>資料送付のご案内</a:t>
            </a:r>
            <a:r>
              <a:rPr lang="ja-JP" altLang="en-US" dirty="0">
                <a:solidFill>
                  <a:srgbClr val="00B0F0"/>
                </a:solidFill>
              </a:rPr>
              <a:t>（</a:t>
            </a:r>
            <a:r>
              <a:rPr lang="ja-JP" altLang="en-US" dirty="0">
                <a:solidFill>
                  <a:srgbClr val="0070C0"/>
                </a:solidFill>
              </a:rPr>
              <a:t>任意）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⇒　⑴中部に</a:t>
            </a:r>
            <a:r>
              <a:rPr lang="ja-JP" altLang="en-US" dirty="0">
                <a:solidFill>
                  <a:srgbClr val="00B0F0"/>
                </a:solidFill>
              </a:rPr>
              <a:t>任意の文章</a:t>
            </a:r>
            <a:r>
              <a:rPr lang="ja-JP" altLang="en-US" dirty="0">
                <a:solidFill>
                  <a:schemeClr val="tx1"/>
                </a:solidFill>
              </a:rPr>
              <a:t>をご入力ください。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　　　　　　　　　　　　　　   ⑵下部に</a:t>
            </a:r>
            <a:r>
              <a:rPr lang="ja-JP" altLang="en-US" dirty="0">
                <a:solidFill>
                  <a:srgbClr val="00B0F0"/>
                </a:solidFill>
              </a:rPr>
              <a:t>施術所の情報</a:t>
            </a:r>
            <a:r>
              <a:rPr lang="ja-JP" altLang="en-US" dirty="0">
                <a:solidFill>
                  <a:schemeClr val="tx1"/>
                </a:solidFill>
              </a:rPr>
              <a:t>をご入力ください。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D9C23E7-BC65-44E8-9F67-364A0E0981F0}"/>
              </a:ext>
            </a:extLst>
          </p:cNvPr>
          <p:cNvSpPr txBox="1">
            <a:spLocks/>
          </p:cNvSpPr>
          <p:nvPr/>
        </p:nvSpPr>
        <p:spPr>
          <a:xfrm rot="10800000" flipV="1">
            <a:off x="4392257" y="3343013"/>
            <a:ext cx="471894" cy="83925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2438" dirty="0">
                <a:solidFill>
                  <a:srgbClr val="0070C0"/>
                </a:solidFill>
              </a:rPr>
              <a:t>任意</a:t>
            </a:r>
            <a:endParaRPr lang="ja-JP" altLang="en-US" sz="2031" dirty="0">
              <a:solidFill>
                <a:srgbClr val="0070C0"/>
              </a:solidFill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35DAB28-C5FD-48BE-8E1F-9EB9ECABB521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031" dirty="0">
                <a:solidFill>
                  <a:schemeClr val="tx1"/>
                </a:solidFill>
              </a:rPr>
              <a:t>8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41EC711-7F5E-4401-88E4-5A7AC5AF95F6}"/>
              </a:ext>
            </a:extLst>
          </p:cNvPr>
          <p:cNvSpPr txBox="1">
            <a:spLocks/>
          </p:cNvSpPr>
          <p:nvPr/>
        </p:nvSpPr>
        <p:spPr>
          <a:xfrm rot="10800000" flipV="1">
            <a:off x="396634" y="3343012"/>
            <a:ext cx="471894" cy="8392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2438" dirty="0">
                <a:solidFill>
                  <a:srgbClr val="FF0000"/>
                </a:solidFill>
              </a:rPr>
              <a:t>定型</a:t>
            </a:r>
            <a:endParaRPr lang="ja-JP" altLang="en-US" sz="2031" dirty="0">
              <a:solidFill>
                <a:srgbClr val="FF0000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1DF12E7-F6F5-4F30-A472-E41A544EFE3A}"/>
              </a:ext>
            </a:extLst>
          </p:cNvPr>
          <p:cNvSpPr/>
          <p:nvPr/>
        </p:nvSpPr>
        <p:spPr>
          <a:xfrm>
            <a:off x="5406690" y="4832351"/>
            <a:ext cx="2589614" cy="7429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0665F1D6-DFE1-4C86-A285-B16ED3934111}"/>
              </a:ext>
            </a:extLst>
          </p:cNvPr>
          <p:cNvSpPr/>
          <p:nvPr/>
        </p:nvSpPr>
        <p:spPr>
          <a:xfrm>
            <a:off x="6427603" y="5948742"/>
            <a:ext cx="1680077" cy="7429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0C65FCC-29DB-49D1-9A78-F370D32F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90" y="3343012"/>
            <a:ext cx="2700990" cy="3486299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E359CC2-F59F-4FB0-97DF-7AFE4534EFDE}"/>
              </a:ext>
            </a:extLst>
          </p:cNvPr>
          <p:cNvSpPr/>
          <p:nvPr/>
        </p:nvSpPr>
        <p:spPr>
          <a:xfrm>
            <a:off x="5333013" y="3343012"/>
            <a:ext cx="2846418" cy="34862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5745F13-A372-485C-A172-EDB30DE28BF0}"/>
              </a:ext>
            </a:extLst>
          </p:cNvPr>
          <p:cNvSpPr/>
          <p:nvPr/>
        </p:nvSpPr>
        <p:spPr>
          <a:xfrm>
            <a:off x="2296635" y="5842000"/>
            <a:ext cx="1615469" cy="8385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6C96D0F-020E-439E-84F1-36898458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76" y="3343012"/>
            <a:ext cx="2678228" cy="333756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3671DBB-AA8A-4216-B054-C4CB42DF337B}"/>
              </a:ext>
            </a:extLst>
          </p:cNvPr>
          <p:cNvSpPr/>
          <p:nvPr/>
        </p:nvSpPr>
        <p:spPr>
          <a:xfrm>
            <a:off x="1139363" y="3343012"/>
            <a:ext cx="2846418" cy="34862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68770C75-EA1F-4831-A2CD-64C6F60A8A6C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7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0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CD85D-C19E-4418-ADB0-C3655A4B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42937"/>
            <a:ext cx="7920378" cy="911492"/>
          </a:xfrm>
        </p:spPr>
        <p:txBody>
          <a:bodyPr anchor="b">
            <a:no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手順➄　</a:t>
            </a:r>
            <a:r>
              <a:rPr lang="en-US" altLang="ja-JP" sz="3200" dirty="0">
                <a:solidFill>
                  <a:schemeClr val="tx1"/>
                </a:solidFill>
              </a:rPr>
              <a:t>DM</a:t>
            </a:r>
            <a:r>
              <a:rPr lang="ja-JP" altLang="en-US" sz="3200" dirty="0">
                <a:solidFill>
                  <a:schemeClr val="tx1"/>
                </a:solidFill>
              </a:rPr>
              <a:t>代行サービス申込書を作成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DDD223-0362-4412-9A19-E13BC2FF3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337" y="2770323"/>
            <a:ext cx="2825864" cy="272832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記入事項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申込日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会員番号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施術所名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申込者氏名、捺印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送付先件数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　</a:t>
            </a:r>
            <a:r>
              <a:rPr lang="en-US" altLang="ja-JP" dirty="0">
                <a:solidFill>
                  <a:schemeClr val="tx1"/>
                </a:solidFill>
              </a:rPr>
              <a:t>USB</a:t>
            </a:r>
            <a:r>
              <a:rPr lang="ja-JP" altLang="en-US" dirty="0">
                <a:solidFill>
                  <a:schemeClr val="tx1"/>
                </a:solidFill>
              </a:rPr>
              <a:t>の中身の確認☑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9D675CD1-78DD-429C-97D9-27E2714A556F}"/>
              </a:ext>
            </a:extLst>
          </p:cNvPr>
          <p:cNvSpPr txBox="1">
            <a:spLocks/>
          </p:cNvSpPr>
          <p:nvPr/>
        </p:nvSpPr>
        <p:spPr>
          <a:xfrm>
            <a:off x="428337" y="1765965"/>
            <a:ext cx="7403206" cy="1004357"/>
          </a:xfrm>
          <a:prstGeom prst="rect">
            <a:avLst/>
          </a:prstGeom>
        </p:spPr>
        <p:txBody>
          <a:bodyPr vert="horz" lIns="74295" tIns="37148" rIns="74295" bIns="37148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25" dirty="0">
                <a:solidFill>
                  <a:schemeClr val="tx1"/>
                </a:solidFill>
              </a:rPr>
              <a:t>◆さくら接骨師会ホームページの会員様マイページより</a:t>
            </a:r>
            <a:endParaRPr lang="en-US" altLang="ja-JP" sz="1625" dirty="0">
              <a:solidFill>
                <a:schemeClr val="tx1"/>
              </a:solidFill>
            </a:endParaRPr>
          </a:p>
          <a:p>
            <a:r>
              <a:rPr lang="en-US" altLang="ja-JP" sz="1625" dirty="0">
                <a:solidFill>
                  <a:schemeClr val="tx1"/>
                </a:solidFill>
              </a:rPr>
              <a:t>【DM</a:t>
            </a:r>
            <a:r>
              <a:rPr lang="ja-JP" altLang="en-US" sz="1625" dirty="0">
                <a:solidFill>
                  <a:schemeClr val="tx1"/>
                </a:solidFill>
              </a:rPr>
              <a:t>代行サービス申込書</a:t>
            </a:r>
            <a:r>
              <a:rPr lang="en-US" altLang="ja-JP" sz="1625" dirty="0">
                <a:solidFill>
                  <a:schemeClr val="tx1"/>
                </a:solidFill>
              </a:rPr>
              <a:t>】</a:t>
            </a:r>
            <a:r>
              <a:rPr lang="ja-JP" altLang="en-US" sz="1625" dirty="0">
                <a:solidFill>
                  <a:schemeClr val="tx1"/>
                </a:solidFill>
              </a:rPr>
              <a:t>を印刷し必要事項をご記入ください。</a:t>
            </a:r>
            <a:endParaRPr lang="en-US" altLang="ja-JP" sz="1625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chemeClr val="tx1"/>
                </a:solidFill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</a:rPr>
              <a:t>申込書につきましては一回のご注文ごとに都度必要となります。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7E4FBFB0-8987-4CB7-876E-37DEDCBCA2BF}"/>
              </a:ext>
            </a:extLst>
          </p:cNvPr>
          <p:cNvSpPr/>
          <p:nvPr/>
        </p:nvSpPr>
        <p:spPr>
          <a:xfrm>
            <a:off x="3482750" y="4698273"/>
            <a:ext cx="845410" cy="393764"/>
          </a:xfrm>
          <a:prstGeom prst="rightArrow">
            <a:avLst>
              <a:gd name="adj1" fmla="val 53909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D0E0EB5-446B-4912-8535-D40173FAC479}"/>
              </a:ext>
            </a:extLst>
          </p:cNvPr>
          <p:cNvSpPr/>
          <p:nvPr/>
        </p:nvSpPr>
        <p:spPr>
          <a:xfrm>
            <a:off x="3499262" y="3852034"/>
            <a:ext cx="828898" cy="393764"/>
          </a:xfrm>
          <a:prstGeom prst="rightArrow">
            <a:avLst>
              <a:gd name="adj1" fmla="val 53909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9341F19-8B8F-4C4F-A6AB-4B5F25687883}"/>
              </a:ext>
            </a:extLst>
          </p:cNvPr>
          <p:cNvSpPr txBox="1">
            <a:spLocks/>
          </p:cNvSpPr>
          <p:nvPr/>
        </p:nvSpPr>
        <p:spPr>
          <a:xfrm rot="10800000" flipV="1">
            <a:off x="10676348" y="5735488"/>
            <a:ext cx="361158" cy="426507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2438" dirty="0">
                <a:solidFill>
                  <a:schemeClr val="tx1"/>
                </a:solidFill>
              </a:rPr>
              <a:t>9</a:t>
            </a:r>
            <a:endParaRPr lang="ja-JP" altLang="en-US" sz="2031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09EE84-2659-4A07-BF07-1CDF66AE0319}"/>
              </a:ext>
            </a:extLst>
          </p:cNvPr>
          <p:cNvSpPr/>
          <p:nvPr/>
        </p:nvSpPr>
        <p:spPr>
          <a:xfrm>
            <a:off x="4556709" y="2770322"/>
            <a:ext cx="3108960" cy="39460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97DD24-C287-4E71-A963-074CBC4B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57" y="2770322"/>
            <a:ext cx="2825864" cy="3946075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F86F1B88-E9AD-4643-9461-F492BFC8BE0F}"/>
              </a:ext>
            </a:extLst>
          </p:cNvPr>
          <p:cNvSpPr txBox="1">
            <a:spLocks/>
          </p:cNvSpPr>
          <p:nvPr/>
        </p:nvSpPr>
        <p:spPr>
          <a:xfrm>
            <a:off x="9524076" y="6489699"/>
            <a:ext cx="536403" cy="36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80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4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457211" rtl="0" eaLnBrk="1" latinLnBrk="0" hangingPunct="1">
              <a:spcBef>
                <a:spcPts val="100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800" dirty="0">
                <a:solidFill>
                  <a:schemeClr val="tx1"/>
                </a:solidFill>
              </a:rPr>
              <a:t>8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86617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2477</TotalTime>
  <Words>1651</Words>
  <Application>Microsoft Office PowerPoint</Application>
  <PresentationFormat>A4 210 x 297 mm</PresentationFormat>
  <Paragraphs>187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Arial</vt:lpstr>
      <vt:lpstr>Trebuchet MS</vt:lpstr>
      <vt:lpstr>Wingdings 3</vt:lpstr>
      <vt:lpstr>ファセット</vt:lpstr>
      <vt:lpstr>DM代行サービス 　</vt:lpstr>
      <vt:lpstr>PowerPoint プレゼンテーション</vt:lpstr>
      <vt:lpstr>DM代行サービスとは</vt:lpstr>
      <vt:lpstr>手順①　事前準備</vt:lpstr>
      <vt:lpstr>手順②　健康通信を選ぶ</vt:lpstr>
      <vt:lpstr>ログイン後、ホームページの真ん中あたりにある健康通信のダウンロードから健康通信を一部またはニ部選んでください。健康通信はそのままご使用頂く事も、Word形式の為、内容を編集してご使用頂く事も可能となっています。</vt:lpstr>
      <vt:lpstr>手順③　送り先の作成（Excel）</vt:lpstr>
      <vt:lpstr>手順　④　資料送付のご案内（Word）を作成</vt:lpstr>
      <vt:lpstr>手順➄　DM代行サービス申込書を作成</vt:lpstr>
      <vt:lpstr>手順⑥　DM代行サービス申込書と 　　　　USBを師会へ郵送する</vt:lpstr>
      <vt:lpstr>ＤＭ代行料金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　取扱説明書</dc:title>
  <dc:creator>rezsys</dc:creator>
  <cp:lastModifiedBy>rezsys</cp:lastModifiedBy>
  <cp:revision>179</cp:revision>
  <cp:lastPrinted>2021-05-21T01:05:24Z</cp:lastPrinted>
  <dcterms:created xsi:type="dcterms:W3CDTF">2019-11-27T02:21:15Z</dcterms:created>
  <dcterms:modified xsi:type="dcterms:W3CDTF">2021-05-21T05:12:50Z</dcterms:modified>
</cp:coreProperties>
</file>